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900" r:id="rId3"/>
    <p:sldId id="294" r:id="rId4"/>
    <p:sldId id="970" r:id="rId5"/>
    <p:sldId id="287" r:id="rId6"/>
    <p:sldId id="934" r:id="rId7"/>
    <p:sldId id="935" r:id="rId8"/>
    <p:sldId id="954" r:id="rId9"/>
    <p:sldId id="959" r:id="rId10"/>
    <p:sldId id="908" r:id="rId11"/>
    <p:sldId id="289" r:id="rId12"/>
    <p:sldId id="972" r:id="rId13"/>
    <p:sldId id="306" r:id="rId14"/>
    <p:sldId id="973" r:id="rId15"/>
    <p:sldId id="928" r:id="rId16"/>
    <p:sldId id="971" r:id="rId17"/>
    <p:sldId id="975" r:id="rId18"/>
    <p:sldId id="922" r:id="rId19"/>
    <p:sldId id="933" r:id="rId20"/>
    <p:sldId id="966" r:id="rId21"/>
    <p:sldId id="309" r:id="rId22"/>
    <p:sldId id="967" r:id="rId23"/>
    <p:sldId id="300" r:id="rId24"/>
    <p:sldId id="301" r:id="rId25"/>
    <p:sldId id="916" r:id="rId26"/>
    <p:sldId id="304" r:id="rId27"/>
    <p:sldId id="318" r:id="rId28"/>
    <p:sldId id="305" r:id="rId29"/>
    <p:sldId id="284"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7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CDMT%202026%20VFok\Note%20de%20pr&#233;sentation%20du%20Budget%202026%20&#224;%20l'AN%20V1\Note%20budget%202026\Exc&#233;cution%20fin%20T3%202025%20V%20231025%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dirty="0">
                <a:solidFill>
                  <a:schemeClr val="tx1"/>
                </a:solidFill>
                <a:effectLst/>
              </a:rPr>
              <a:t>DIAGRAMME EN BARRES DE LA RÉPATITION DU BUDGET PAR GRANDE MASSE (%)</a:t>
            </a:r>
            <a:endParaRPr lang="fr-FR" sz="105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pattFill prst="horzBrick">
                <a:fgClr>
                  <a:schemeClr val="accent4">
                    <a:lumMod val="75000"/>
                  </a:schemeClr>
                </a:fgClr>
                <a:bgClr>
                  <a:srgbClr val="002060"/>
                </a:bgClr>
              </a:pattFill>
              <a:ln>
                <a:noFill/>
              </a:ln>
              <a:effectLst/>
            </c:spPr>
            <c:extLst>
              <c:ext xmlns:c16="http://schemas.microsoft.com/office/drawing/2014/chart" uri="{C3380CC4-5D6E-409C-BE32-E72D297353CC}">
                <c16:uniqueId val="{00000001-9594-4D08-960C-E86E26FF42F6}"/>
              </c:ext>
            </c:extLst>
          </c:dPt>
          <c:dPt>
            <c:idx val="1"/>
            <c:invertIfNegative val="0"/>
            <c:bubble3D val="0"/>
            <c:spPr>
              <a:pattFill prst="dkVert">
                <a:fgClr>
                  <a:schemeClr val="accent5">
                    <a:lumMod val="50000"/>
                  </a:schemeClr>
                </a:fgClr>
                <a:bgClr>
                  <a:schemeClr val="bg1"/>
                </a:bgClr>
              </a:pattFill>
              <a:ln>
                <a:noFill/>
              </a:ln>
              <a:effectLst/>
            </c:spPr>
            <c:extLst>
              <c:ext xmlns:c16="http://schemas.microsoft.com/office/drawing/2014/chart" uri="{C3380CC4-5D6E-409C-BE32-E72D297353CC}">
                <c16:uniqueId val="{00000003-9594-4D08-960C-E86E26FF42F6}"/>
              </c:ext>
            </c:extLst>
          </c:dPt>
          <c:dPt>
            <c:idx val="3"/>
            <c:invertIfNegative val="0"/>
            <c:bubble3D val="0"/>
            <c:spPr>
              <a:solidFill>
                <a:srgbClr val="92D050"/>
              </a:solidFill>
              <a:ln>
                <a:solidFill>
                  <a:schemeClr val="accent5">
                    <a:lumMod val="75000"/>
                  </a:schemeClr>
                </a:solidFill>
              </a:ln>
              <a:effectLst/>
            </c:spPr>
            <c:extLst>
              <c:ext xmlns:c16="http://schemas.microsoft.com/office/drawing/2014/chart" uri="{C3380CC4-5D6E-409C-BE32-E72D297353CC}">
                <c16:uniqueId val="{00000005-9594-4D08-960C-E86E26FF42F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'TEF 231025'!$C$24:$C$27</c:f>
              <c:strCache>
                <c:ptCount val="4"/>
                <c:pt idx="0">
                  <c:v>PERSONNEL</c:v>
                </c:pt>
                <c:pt idx="1">
                  <c:v>BIENS ET SERVICES</c:v>
                </c:pt>
                <c:pt idx="2">
                  <c:v>TRANSFERTS COURANTS</c:v>
                </c:pt>
                <c:pt idx="3">
                  <c:v>CONTRIBUTIONS BUDGÉTAIRES (PIP)</c:v>
                </c:pt>
              </c:strCache>
            </c:strRef>
          </c:cat>
          <c:val>
            <c:numRef>
              <c:f>'TEF 231025'!$D$24:$D$27</c:f>
              <c:numCache>
                <c:formatCode>General</c:formatCode>
                <c:ptCount val="4"/>
                <c:pt idx="0">
                  <c:v>40.57</c:v>
                </c:pt>
                <c:pt idx="1">
                  <c:v>55.08</c:v>
                </c:pt>
                <c:pt idx="2">
                  <c:v>0.57999999999999996</c:v>
                </c:pt>
                <c:pt idx="3">
                  <c:v>3.77</c:v>
                </c:pt>
              </c:numCache>
            </c:numRef>
          </c:val>
          <c:extLst>
            <c:ext xmlns:c16="http://schemas.microsoft.com/office/drawing/2014/chart" uri="{C3380CC4-5D6E-409C-BE32-E72D297353CC}">
              <c16:uniqueId val="{00000006-9594-4D08-960C-E86E26FF42F6}"/>
            </c:ext>
          </c:extLst>
        </c:ser>
        <c:dLbls>
          <c:showLegendKey val="0"/>
          <c:showVal val="0"/>
          <c:showCatName val="0"/>
          <c:showSerName val="0"/>
          <c:showPercent val="0"/>
          <c:showBubbleSize val="0"/>
        </c:dLbls>
        <c:gapWidth val="219"/>
        <c:overlap val="-27"/>
        <c:axId val="346765280"/>
        <c:axId val="346764296"/>
      </c:barChart>
      <c:catAx>
        <c:axId val="34676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crossAx val="346764296"/>
        <c:crosses val="autoZero"/>
        <c:auto val="1"/>
        <c:lblAlgn val="ctr"/>
        <c:lblOffset val="100"/>
        <c:noMultiLvlLbl val="0"/>
      </c:catAx>
      <c:valAx>
        <c:axId val="346764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crossAx val="34676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585A7-C740-4440-8100-44E84F4E7B10}" type="datetimeFigureOut">
              <a:rPr lang="fr-FR" smtClean="0"/>
              <a:t>18/11/2025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E9F90-F452-4B1B-877C-B1D8F841C384}" type="slidenum">
              <a:rPr lang="fr-FR" smtClean="0"/>
              <a:t>‹N°›</a:t>
            </a:fld>
            <a:endParaRPr lang="fr-FR"/>
          </a:p>
        </p:txBody>
      </p:sp>
    </p:spTree>
    <p:extLst>
      <p:ext uri="{BB962C8B-B14F-4D97-AF65-F5344CB8AC3E}">
        <p14:creationId xmlns:p14="http://schemas.microsoft.com/office/powerpoint/2010/main" val="258982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a:extLst>
              <a:ext uri="{FF2B5EF4-FFF2-40B4-BE49-F238E27FC236}">
                <a16:creationId xmlns:a16="http://schemas.microsoft.com/office/drawing/2014/main" id="{856C6CCF-E447-0545-39D6-9CFF7A8C9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a:extLst>
              <a:ext uri="{FF2B5EF4-FFF2-40B4-BE49-F238E27FC236}">
                <a16:creationId xmlns:a16="http://schemas.microsoft.com/office/drawing/2014/main" id="{1059B5D0-D2C0-077F-BD94-0448BC1FAC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124" name="Espace réservé du numéro de diapositive 3">
            <a:extLst>
              <a:ext uri="{FF2B5EF4-FFF2-40B4-BE49-F238E27FC236}">
                <a16:creationId xmlns:a16="http://schemas.microsoft.com/office/drawing/2014/main" id="{1501DA69-93A7-923E-306F-9BEAE8D3D7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85AAB9F7-B4DE-4867-AEC2-8D4613C6508D}" type="slidenum">
              <a:rPr lang="fr-FR" altLang="fr-FR">
                <a:latin typeface="Calibri" panose="020F0502020204030204" pitchFamily="34" charset="0"/>
              </a:rPr>
              <a:pPr/>
              <a:t>1</a:t>
            </a:fld>
            <a:endParaRPr lang="fr-FR" altLang="fr-F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B799FB89-A897-1D58-6042-8442C68536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notes 2">
            <a:extLst>
              <a:ext uri="{FF2B5EF4-FFF2-40B4-BE49-F238E27FC236}">
                <a16:creationId xmlns:a16="http://schemas.microsoft.com/office/drawing/2014/main" id="{81DEFCD9-4F4D-4BA2-B33A-B0452F07F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7172" name="Espace réservé du numéro de diapositive 3">
            <a:extLst>
              <a:ext uri="{FF2B5EF4-FFF2-40B4-BE49-F238E27FC236}">
                <a16:creationId xmlns:a16="http://schemas.microsoft.com/office/drawing/2014/main" id="{F364DFC7-36B3-0135-920D-149F57DCFF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6C3415-539B-435C-BE6B-3F453E93FD99}" type="slidenum">
              <a:rPr lang="fr-FR" altLang="fr-FR"/>
              <a:pPr>
                <a:spcBef>
                  <a:spcPct val="0"/>
                </a:spcBef>
              </a:pPr>
              <a:t>2</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9F562FB-F35F-9807-52D9-D475994E53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B99DE8-2FC1-46E6-877A-58A3CFAF2083}" type="slidenum">
              <a:rPr lang="fr-FR" altLang="fr-FR">
                <a:solidFill>
                  <a:schemeClr val="bg1"/>
                </a:solidFill>
                <a:latin typeface="Times New Roman" panose="02020603050405020304" pitchFamily="18" charset="0"/>
              </a:rPr>
              <a:pPr>
                <a:spcBef>
                  <a:spcPct val="0"/>
                </a:spcBef>
              </a:pPr>
              <a:t>10</a:t>
            </a:fld>
            <a:endParaRPr lang="fr-FR" altLang="fr-FR">
              <a:solidFill>
                <a:schemeClr val="bg1"/>
              </a:solidFill>
              <a:latin typeface="Times New Roman" panose="02020603050405020304" pitchFamily="18" charset="0"/>
            </a:endParaRPr>
          </a:p>
        </p:txBody>
      </p:sp>
      <p:sp>
        <p:nvSpPr>
          <p:cNvPr id="16387" name="Rectangle 1">
            <a:extLst>
              <a:ext uri="{FF2B5EF4-FFF2-40B4-BE49-F238E27FC236}">
                <a16:creationId xmlns:a16="http://schemas.microsoft.com/office/drawing/2014/main" id="{FDD54866-D3BD-B4AF-377B-02C15778FC16}"/>
              </a:ext>
            </a:extLst>
          </p:cNvPr>
          <p:cNvSpPr>
            <a:spLocks noGrp="1" noRot="1" noChangeAspect="1" noChangeArrowheads="1" noTextEdit="1"/>
          </p:cNvSpPr>
          <p:nvPr>
            <p:ph type="sldImg"/>
          </p:nvPr>
        </p:nvSpPr>
        <p:spPr bwMode="auto">
          <a:xfrm>
            <a:off x="90488" y="744538"/>
            <a:ext cx="6618287" cy="3722687"/>
          </a:xfrm>
          <a:solidFill>
            <a:srgbClr val="FFFFFF"/>
          </a:solidFill>
          <a:ln>
            <a:solidFill>
              <a:srgbClr val="000000"/>
            </a:solidFill>
            <a:miter lim="800000"/>
            <a:headEnd/>
            <a:tailEnd/>
          </a:ln>
        </p:spPr>
      </p:sp>
      <p:sp>
        <p:nvSpPr>
          <p:cNvPr id="16388" name="Rectangle 2">
            <a:extLst>
              <a:ext uri="{FF2B5EF4-FFF2-40B4-BE49-F238E27FC236}">
                <a16:creationId xmlns:a16="http://schemas.microsoft.com/office/drawing/2014/main" id="{DD20F7CF-4D63-9416-D7A1-08A61703E2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BA4231D3-869D-465E-C0FC-F9472DDB88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4453BCFE-7E88-E3C4-4788-3C85C4068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1508" name="Espace réservé du numéro de diapositive 3">
            <a:extLst>
              <a:ext uri="{FF2B5EF4-FFF2-40B4-BE49-F238E27FC236}">
                <a16:creationId xmlns:a16="http://schemas.microsoft.com/office/drawing/2014/main" id="{CD4D0386-99C8-31F8-DA6C-BD80609B7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AE5EB06B-4F06-4D1D-95DA-5282E9F7AAE9}" type="slidenum">
              <a:rPr lang="fr-FR" altLang="fr-FR">
                <a:latin typeface="Calibri" panose="020F0502020204030204" pitchFamily="34" charset="0"/>
              </a:rPr>
              <a:pPr/>
              <a:t>14</a:t>
            </a:fld>
            <a:endParaRPr lang="fr-FR" altLang="fr-FR">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77C3A8FC-E645-2F07-4A90-811D7BB915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a:extLst>
              <a:ext uri="{FF2B5EF4-FFF2-40B4-BE49-F238E27FC236}">
                <a16:creationId xmlns:a16="http://schemas.microsoft.com/office/drawing/2014/main" id="{F4409092-5229-790C-6CCF-1244037E4A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5604" name="Espace réservé du numéro de diapositive 3">
            <a:extLst>
              <a:ext uri="{FF2B5EF4-FFF2-40B4-BE49-F238E27FC236}">
                <a16:creationId xmlns:a16="http://schemas.microsoft.com/office/drawing/2014/main" id="{0961DEFB-9094-14C2-EB72-D6BA6C842A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A8C31009-0AB7-4ECD-8EDF-A74049CB17B1}" type="slidenum">
              <a:rPr lang="fr-FR" altLang="fr-FR">
                <a:latin typeface="Calibri" panose="020F0502020204030204" pitchFamily="34" charset="0"/>
              </a:rPr>
              <a:pPr/>
              <a:t>17</a:t>
            </a:fld>
            <a:endParaRPr lang="fr-FR" altLang="fr-F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3C99F994-B1E5-495B-1DAC-E7E2CB3E8B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notes 2">
            <a:extLst>
              <a:ext uri="{FF2B5EF4-FFF2-40B4-BE49-F238E27FC236}">
                <a16:creationId xmlns:a16="http://schemas.microsoft.com/office/drawing/2014/main" id="{0B6BCA8D-B990-854A-A00C-C06DE4248D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3796" name="Espace réservé du numéro de diapositive 3">
            <a:extLst>
              <a:ext uri="{FF2B5EF4-FFF2-40B4-BE49-F238E27FC236}">
                <a16:creationId xmlns:a16="http://schemas.microsoft.com/office/drawing/2014/main" id="{FA5E2364-D82A-6C0F-B4A9-A2337F32CE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A65FAA3-69D6-455D-A07E-649C4F8E3B5E}" type="slidenum">
              <a:rPr lang="fr-FR" altLang="fr-FR">
                <a:latin typeface="Calibri" panose="020F0502020204030204" pitchFamily="34" charset="0"/>
              </a:rPr>
              <a:pPr/>
              <a:t>24</a:t>
            </a:fld>
            <a:endParaRPr lang="fr-FR" altLang="fr-F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90A484AD-0492-E910-1F90-D7794E982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58797DB8-2125-7050-0E09-1B6622C586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5844" name="Espace réservé du numéro de diapositive 3">
            <a:extLst>
              <a:ext uri="{FF2B5EF4-FFF2-40B4-BE49-F238E27FC236}">
                <a16:creationId xmlns:a16="http://schemas.microsoft.com/office/drawing/2014/main" id="{3630505A-130D-725F-272F-E31C2E822D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80E2E0-E47D-4D67-8D28-5282A92BF905}" type="slidenum">
              <a:rPr lang="fr-FR" altLang="fr-FR">
                <a:latin typeface="Calibri" panose="020F0502020204030204" pitchFamily="34" charset="0"/>
              </a:rPr>
              <a:pPr/>
              <a:t>25</a:t>
            </a:fld>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49E14-DA58-9AD0-5BE3-335E11E794E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85B1DE3-1E83-5E8D-4CB2-A0124C326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3FACF7-675A-927A-BBF7-ABAF3F348F1E}"/>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F980B509-A443-A74D-B570-BF75468E22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301907-79C9-0CFE-20C7-BC3BE755F695}"/>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264109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14D1B-B5ED-7851-92F4-8FD85C72E0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A45ABE5-53AD-A23D-96D4-49FD1AB4F00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A0506E-3DCF-1979-3AD4-3A6AB372B317}"/>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F265DD78-9679-A35A-2839-6745993192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42B79D-F0A0-ADFF-8BA8-E7270F05A45A}"/>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126979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9C1FF3E-2092-A242-2895-5927EBFE57B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25996E-9AFD-67F9-3BE6-30780161282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B8F5E7-B352-9ADE-5D5F-E65EEBD207CE}"/>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40637307-4F70-3927-C45E-97AEC7F5AF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833277-EF03-1914-D946-AEB084E745FC}"/>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360181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12801" y="128588"/>
            <a:ext cx="10767484" cy="862012"/>
          </a:xfrm>
        </p:spPr>
        <p:txBody>
          <a:bodyPr/>
          <a:lstStyle/>
          <a:p>
            <a:r>
              <a:rPr lang="fr-FR"/>
              <a:t>Modifiez le style du titre</a:t>
            </a:r>
          </a:p>
        </p:txBody>
      </p:sp>
      <p:sp>
        <p:nvSpPr>
          <p:cNvPr id="3" name="Rectangle 3">
            <a:extLst>
              <a:ext uri="{FF2B5EF4-FFF2-40B4-BE49-F238E27FC236}">
                <a16:creationId xmlns:a16="http://schemas.microsoft.com/office/drawing/2014/main" id="{2080E03A-5FDD-0C27-63ED-9EE694F5E736}"/>
              </a:ext>
            </a:extLst>
          </p:cNvPr>
          <p:cNvSpPr>
            <a:spLocks noGrp="1" noChangeArrowheads="1"/>
          </p:cNvSpPr>
          <p:nvPr>
            <p:ph type="dt"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r>
              <a:rPr lang="fr-FR" altLang="fr-FR"/>
              <a:t>SG / SAFIG / Pôle CIF							         </a:t>
            </a:r>
            <a:fld id="{3A9B831E-66A3-4F5F-855F-72C5A23542E3}" type="slidenum">
              <a:rPr lang="fr-FR" altLang="fr-FR"/>
              <a:pPr>
                <a:defRPr/>
              </a:pPr>
              <a:t>‹N°›</a:t>
            </a:fld>
            <a:endParaRPr lang="fr-FR" altLang="fr-FR"/>
          </a:p>
        </p:txBody>
      </p:sp>
    </p:spTree>
    <p:extLst>
      <p:ext uri="{BB962C8B-B14F-4D97-AF65-F5344CB8AC3E}">
        <p14:creationId xmlns:p14="http://schemas.microsoft.com/office/powerpoint/2010/main" val="205922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85C0B-8731-643D-AC1F-F651CCFE9EC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ACA493-4D5F-F9D0-9BB9-40CE4599249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BF3E75-8377-720C-59EB-787FEF0C5D1B}"/>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53587433-A360-7D77-BC3A-C736870F98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C86B94-CA13-0707-A74B-D465B3F452CD}"/>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364746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6E9EF-C9EF-7A9C-C44C-9CE4CC6A16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94D1010-9C01-40A4-E64F-2A039CE5C6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A4E3A7B-8375-9604-1FAE-0F8D69A56A6E}"/>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C9163518-CC1E-27DE-554D-4D305B8BCD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5DBB3B-2028-57F8-8B46-3273405C2329}"/>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35923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C57D8-E802-03D3-5E55-84754086E8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E583E70-B126-76FE-58BF-97A9E255E4B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41D62ED-C5B7-1569-D123-0E96AFCBB9B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374D43C-922A-E33D-FD3A-6F18E948FB90}"/>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6" name="Espace réservé du pied de page 5">
            <a:extLst>
              <a:ext uri="{FF2B5EF4-FFF2-40B4-BE49-F238E27FC236}">
                <a16:creationId xmlns:a16="http://schemas.microsoft.com/office/drawing/2014/main" id="{8B02BE44-28A6-E638-1BF1-4D1F8D0DD2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FAC300-3D29-9AD3-B459-A99AC23CFF4D}"/>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36039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91F79-85E9-C7B4-7AB9-C0BC983E54E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D0BDA66-EADF-1330-A3CC-F7E309E494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FF72F61-DB3B-207D-2CCD-82AEAD61F9A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3D5A4F-3E03-BA07-0F6F-FB1AC0B49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E6E63B-D424-1A62-0578-D72E7989A07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B444BEE-1B0E-436F-EED5-F6763748A15A}"/>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8" name="Espace réservé du pied de page 7">
            <a:extLst>
              <a:ext uri="{FF2B5EF4-FFF2-40B4-BE49-F238E27FC236}">
                <a16:creationId xmlns:a16="http://schemas.microsoft.com/office/drawing/2014/main" id="{1E9EDE4A-4BB9-0864-2DA9-0FF2BB4433A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1C10296-98C3-A5AA-8A0B-3968F037C489}"/>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277731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148F0-449E-B2E2-39A9-E8EA21EB35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CF7ED4F-F7CF-8E2B-649D-0C9B88AA4F85}"/>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4" name="Espace réservé du pied de page 3">
            <a:extLst>
              <a:ext uri="{FF2B5EF4-FFF2-40B4-BE49-F238E27FC236}">
                <a16:creationId xmlns:a16="http://schemas.microsoft.com/office/drawing/2014/main" id="{4142469C-67DE-BAF4-445A-B7AB3133B1C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0563515-EFE6-929E-60CC-30B360E6993E}"/>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215748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DF49CA-D0F0-19DC-117C-A3A948F75F79}"/>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3" name="Espace réservé du pied de page 2">
            <a:extLst>
              <a:ext uri="{FF2B5EF4-FFF2-40B4-BE49-F238E27FC236}">
                <a16:creationId xmlns:a16="http://schemas.microsoft.com/office/drawing/2014/main" id="{8F2B3C7C-6210-5A5D-4772-24C8CFFDD28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A17CEA8-7D68-4A93-D529-E08879040044}"/>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198202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70C43B-2FE1-2DE7-006E-01568EBC31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F165447-BD20-2B42-EF79-916D6E4DC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697035F-2E05-EF53-5878-80AE3F4E5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EE1577B-55CD-DACF-2F36-A52B33C59C10}"/>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6" name="Espace réservé du pied de page 5">
            <a:extLst>
              <a:ext uri="{FF2B5EF4-FFF2-40B4-BE49-F238E27FC236}">
                <a16:creationId xmlns:a16="http://schemas.microsoft.com/office/drawing/2014/main" id="{C5B295B6-0670-AB31-CA48-644EDE54D1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45EC3E1-D887-54CA-1230-3165254A672A}"/>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282178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D1053-89A1-2D55-B968-8918C40945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37EE8DC-B062-DAE6-92CB-1F9F3ECF7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BE64414-7CD9-751C-B739-E3C38E298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877D710-8FB1-F149-D326-4CBBE5EEDEFE}"/>
              </a:ext>
            </a:extLst>
          </p:cNvPr>
          <p:cNvSpPr>
            <a:spLocks noGrp="1"/>
          </p:cNvSpPr>
          <p:nvPr>
            <p:ph type="dt" sz="half" idx="10"/>
          </p:nvPr>
        </p:nvSpPr>
        <p:spPr/>
        <p:txBody>
          <a:bodyPr/>
          <a:lstStyle/>
          <a:p>
            <a:fld id="{73F59465-345F-4350-959A-9FC80328888A}" type="datetimeFigureOut">
              <a:rPr lang="fr-FR" smtClean="0"/>
              <a:t>18/11/2025</a:t>
            </a:fld>
            <a:endParaRPr lang="fr-FR"/>
          </a:p>
        </p:txBody>
      </p:sp>
      <p:sp>
        <p:nvSpPr>
          <p:cNvPr id="6" name="Espace réservé du pied de page 5">
            <a:extLst>
              <a:ext uri="{FF2B5EF4-FFF2-40B4-BE49-F238E27FC236}">
                <a16:creationId xmlns:a16="http://schemas.microsoft.com/office/drawing/2014/main" id="{F445B1DC-1DFA-23C0-189D-E2AEE4E619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9C1206-106B-615B-D73E-10CF39FBD438}"/>
              </a:ext>
            </a:extLst>
          </p:cNvPr>
          <p:cNvSpPr>
            <a:spLocks noGrp="1"/>
          </p:cNvSpPr>
          <p:nvPr>
            <p:ph type="sldNum" sz="quarter" idx="12"/>
          </p:nvPr>
        </p:nvSpPr>
        <p:spPr/>
        <p:txBody>
          <a:bodyPr/>
          <a:lstStyle/>
          <a:p>
            <a:fld id="{0BB03B34-4F09-4E17-9F5E-4766C310E742}" type="slidenum">
              <a:rPr lang="fr-FR" smtClean="0"/>
              <a:t>‹N°›</a:t>
            </a:fld>
            <a:endParaRPr lang="fr-FR"/>
          </a:p>
        </p:txBody>
      </p:sp>
    </p:spTree>
    <p:extLst>
      <p:ext uri="{BB962C8B-B14F-4D97-AF65-F5344CB8AC3E}">
        <p14:creationId xmlns:p14="http://schemas.microsoft.com/office/powerpoint/2010/main" val="362985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60B16F5-E689-1A98-39A9-0A06FFED1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AF5B7A6-47B0-691A-670A-77265E45B4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0C25E0-F9EC-D27D-A66C-E41B95C78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59465-345F-4350-959A-9FC80328888A}" type="datetimeFigureOut">
              <a:rPr lang="fr-FR" smtClean="0"/>
              <a:t>18/11/2025</a:t>
            </a:fld>
            <a:endParaRPr lang="fr-FR"/>
          </a:p>
        </p:txBody>
      </p:sp>
      <p:sp>
        <p:nvSpPr>
          <p:cNvPr id="5" name="Espace réservé du pied de page 4">
            <a:extLst>
              <a:ext uri="{FF2B5EF4-FFF2-40B4-BE49-F238E27FC236}">
                <a16:creationId xmlns:a16="http://schemas.microsoft.com/office/drawing/2014/main" id="{E5919BFA-FD83-238F-C711-5133ED9B5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F845CE0-4033-0A3C-6EAD-08AB2A243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03B34-4F09-4E17-9F5E-4766C310E742}" type="slidenum">
              <a:rPr lang="fr-FR" smtClean="0"/>
              <a:t>‹N°›</a:t>
            </a:fld>
            <a:endParaRPr lang="fr-FR"/>
          </a:p>
        </p:txBody>
      </p:sp>
    </p:spTree>
    <p:extLst>
      <p:ext uri="{BB962C8B-B14F-4D97-AF65-F5344CB8AC3E}">
        <p14:creationId xmlns:p14="http://schemas.microsoft.com/office/powerpoint/2010/main" val="3475742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A1FDCE9-056B-ED95-C724-B139CC982427}"/>
              </a:ext>
            </a:extLst>
          </p:cNvPr>
          <p:cNvSpPr>
            <a:spLocks noGrp="1"/>
          </p:cNvSpPr>
          <p:nvPr>
            <p:ph type="subTitle" idx="1"/>
          </p:nvPr>
        </p:nvSpPr>
        <p:spPr>
          <a:xfrm>
            <a:off x="1558925" y="3036888"/>
            <a:ext cx="9601200" cy="1127125"/>
          </a:xfrm>
          <a:solidFill>
            <a:schemeClr val="bg1"/>
          </a:solidFill>
        </p:spPr>
        <p:txBody>
          <a:bodyPr rtlCol="0">
            <a:noAutofit/>
          </a:bodyPr>
          <a:lstStyle/>
          <a:p>
            <a:pPr eaLnBrk="1" fontAlgn="auto" hangingPunct="1">
              <a:spcAft>
                <a:spcPts val="0"/>
              </a:spcAft>
              <a:defRPr/>
            </a:pPr>
            <a:r>
              <a:rPr lang="fr-FR" sz="3200" b="1" dirty="0">
                <a:latin typeface="Tempus Sans ITC" pitchFamily="82" charset="0"/>
                <a:ea typeface="+mj-ea"/>
                <a:cs typeface="+mj-cs"/>
              </a:rPr>
              <a:t>NOTE DE PRÉSENTATION DU PROJET DE BUDGET  2026 DU MTFP </a:t>
            </a:r>
          </a:p>
        </p:txBody>
      </p:sp>
      <p:pic>
        <p:nvPicPr>
          <p:cNvPr id="4099" name="Image 0" descr="Entête ministère sous Tutelle-01.png">
            <a:extLst>
              <a:ext uri="{FF2B5EF4-FFF2-40B4-BE49-F238E27FC236}">
                <a16:creationId xmlns:a16="http://schemas.microsoft.com/office/drawing/2014/main" id="{DBA6FA85-B8C1-BDD9-F399-A402659318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Image 8">
            <a:extLst>
              <a:ext uri="{FF2B5EF4-FFF2-40B4-BE49-F238E27FC236}">
                <a16:creationId xmlns:a16="http://schemas.microsoft.com/office/drawing/2014/main" id="{2BFEB06C-099F-83BF-EBF8-8AEFB8418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11" t="29968" r="14682" b="26656"/>
          <a:stretch>
            <a:fillRect/>
          </a:stretch>
        </p:blipFill>
        <p:spPr bwMode="auto">
          <a:xfrm>
            <a:off x="4202113" y="1023938"/>
            <a:ext cx="36052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
            <a:extLst>
              <a:ext uri="{FF2B5EF4-FFF2-40B4-BE49-F238E27FC236}">
                <a16:creationId xmlns:a16="http://schemas.microsoft.com/office/drawing/2014/main" id="{3749907B-E220-8C02-1D90-973032F0C62F}"/>
              </a:ext>
            </a:extLst>
          </p:cNvPr>
          <p:cNvSpPr txBox="1">
            <a:spLocks noChangeArrowheads="1"/>
          </p:cNvSpPr>
          <p:nvPr/>
        </p:nvSpPr>
        <p:spPr bwMode="auto">
          <a:xfrm>
            <a:off x="4267200" y="4381500"/>
            <a:ext cx="4583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fr-FR" altLang="fr-FR" sz="1400">
                <a:latin typeface="Berlin Sans FB Demi" panose="020E0802020502020306" pitchFamily="34" charset="0"/>
              </a:rPr>
              <a:t>Présentée par Adidjatou A. </a:t>
            </a:r>
            <a:r>
              <a:rPr lang="fr-FR" altLang="fr-FR" sz="1600">
                <a:latin typeface="Berlin Sans FB Demi" panose="020E0802020502020306" pitchFamily="34" charset="0"/>
              </a:rPr>
              <a:t>MATHYS</a:t>
            </a:r>
          </a:p>
          <a:p>
            <a:pPr algn="ctr" eaLnBrk="1" hangingPunct="1">
              <a:lnSpc>
                <a:spcPct val="100000"/>
              </a:lnSpc>
              <a:spcBef>
                <a:spcPct val="50000"/>
              </a:spcBef>
              <a:buFontTx/>
              <a:buNone/>
            </a:pPr>
            <a:r>
              <a:rPr lang="fr-FR" altLang="fr-FR" sz="1600" b="1">
                <a:latin typeface="Berlin Sans FB Demi" panose="020E0802020502020306" pitchFamily="34" charset="0"/>
              </a:rPr>
              <a:t>Ministre du Travail et de la Fonction Publique</a:t>
            </a:r>
            <a:endParaRPr lang="fr-FR" altLang="fr-FR" sz="1400" b="1">
              <a:latin typeface="Berlin Sans FB Demi" panose="020E0802020502020306"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a date 2">
            <a:extLst>
              <a:ext uri="{FF2B5EF4-FFF2-40B4-BE49-F238E27FC236}">
                <a16:creationId xmlns:a16="http://schemas.microsoft.com/office/drawing/2014/main" id="{2F8F4C8F-3B31-5160-54E1-B38142D9AD6D}"/>
              </a:ext>
            </a:extLst>
          </p:cNvPr>
          <p:cNvSpPr>
            <a:spLocks noGrp="1"/>
          </p:cNvSpPr>
          <p:nvPr>
            <p:ph type="dt" sz="quarter" idx="10"/>
          </p:nvPr>
        </p:nvSpPr>
        <p:spPr bwMode="auto">
          <a:xfrm>
            <a:off x="9372600" y="6308725"/>
            <a:ext cx="838200" cy="41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nSpc>
                <a:spcPct val="100000"/>
              </a:lnSpc>
              <a:spcBef>
                <a:spcPct val="0"/>
              </a:spcBef>
              <a:buClr>
                <a:srgbClr val="000000"/>
              </a:buClr>
              <a:buFont typeface="Arial" panose="020B0604020202020204" pitchFamily="34" charset="0"/>
              <a:buNone/>
            </a:pPr>
            <a:r>
              <a:rPr lang="fr-FR" altLang="fr-FR" sz="1200">
                <a:solidFill>
                  <a:schemeClr val="bg2"/>
                </a:solidFill>
                <a:latin typeface="Tahoma" panose="020B0604030504040204" pitchFamily="34" charset="0"/>
                <a:cs typeface="Arial" panose="020B0604020202020204" pitchFamily="34" charset="0"/>
              </a:rPr>
              <a:t>                                  	         </a:t>
            </a:r>
            <a:fld id="{14D5821D-25AA-450C-8657-E5687FE8642D}" type="slidenum">
              <a:rPr lang="fr-FR" altLang="fr-FR" sz="1200" smtClean="0">
                <a:solidFill>
                  <a:schemeClr val="bg2"/>
                </a:solidFill>
                <a:latin typeface="Tahoma" panose="020B0604030504040204" pitchFamily="34" charset="0"/>
                <a:cs typeface="Arial" panose="020B0604020202020204" pitchFamily="34" charset="0"/>
              </a:rPr>
              <a:pPr>
                <a:lnSpc>
                  <a:spcPct val="100000"/>
                </a:lnSpc>
                <a:spcBef>
                  <a:spcPct val="0"/>
                </a:spcBef>
                <a:buClr>
                  <a:srgbClr val="000000"/>
                </a:buClr>
                <a:buFont typeface="Arial" panose="020B0604020202020204" pitchFamily="34" charset="0"/>
                <a:buNone/>
              </a:pPr>
              <a:t>10</a:t>
            </a:fld>
            <a:endParaRPr lang="fr-FR" altLang="fr-FR" sz="1200">
              <a:solidFill>
                <a:schemeClr val="bg2"/>
              </a:solidFill>
              <a:latin typeface="Tahoma" panose="020B0604030504040204" pitchFamily="34" charset="0"/>
              <a:cs typeface="Arial" panose="020B0604020202020204" pitchFamily="34" charset="0"/>
            </a:endParaRPr>
          </a:p>
        </p:txBody>
      </p:sp>
      <p:sp>
        <p:nvSpPr>
          <p:cNvPr id="4" name="Rectangle à coins arrondis 5">
            <a:extLst>
              <a:ext uri="{FF2B5EF4-FFF2-40B4-BE49-F238E27FC236}">
                <a16:creationId xmlns:a16="http://schemas.microsoft.com/office/drawing/2014/main" id="{5A0C0D10-5DA0-525F-4FDC-ABFFDB3F6115}"/>
              </a:ext>
            </a:extLst>
          </p:cNvPr>
          <p:cNvSpPr/>
          <p:nvPr/>
        </p:nvSpPr>
        <p:spPr>
          <a:xfrm>
            <a:off x="772886" y="138111"/>
            <a:ext cx="10820399" cy="538095"/>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800" dirty="0">
                <a:latin typeface="Berlin Sans FB Demi" panose="020E0802020502020306" pitchFamily="34" charset="0"/>
              </a:rPr>
              <a:t> </a:t>
            </a:r>
            <a:r>
              <a:rPr lang="fr-FR" sz="2000" dirty="0">
                <a:latin typeface="Berlin Sans FB Demi" panose="020E0802020502020306" pitchFamily="34" charset="0"/>
              </a:rPr>
              <a:t>III.1-CONSOMMATION DES CRÉDITS AU 30 SEPTEMBRE 2025 (1/2)</a:t>
            </a:r>
          </a:p>
        </p:txBody>
      </p:sp>
      <p:sp>
        <p:nvSpPr>
          <p:cNvPr id="8" name="Rectangle à coins arrondis 9">
            <a:extLst>
              <a:ext uri="{FF2B5EF4-FFF2-40B4-BE49-F238E27FC236}">
                <a16:creationId xmlns:a16="http://schemas.microsoft.com/office/drawing/2014/main" id="{6AE5FE67-4266-0626-80A7-46EA450BBD37}"/>
              </a:ext>
            </a:extLst>
          </p:cNvPr>
          <p:cNvSpPr/>
          <p:nvPr/>
        </p:nvSpPr>
        <p:spPr>
          <a:xfrm>
            <a:off x="103261" y="5327236"/>
            <a:ext cx="12031012" cy="108802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just" defTabSz="914400" eaLnBrk="1" fontAlgn="auto" hangingPunct="1">
              <a:spcBef>
                <a:spcPts val="0"/>
              </a:spcBef>
              <a:spcAft>
                <a:spcPts val="0"/>
              </a:spcAft>
              <a:defRPr/>
            </a:pPr>
            <a:r>
              <a:rPr lang="fr-FR" sz="2400" u="sng" dirty="0">
                <a:solidFill>
                  <a:schemeClr val="tx1"/>
                </a:solidFill>
                <a:latin typeface="Tahoma" panose="020B0604030504040204" pitchFamily="34" charset="0"/>
                <a:ea typeface="Tahoma" panose="020B0604030504040204" pitchFamily="34" charset="0"/>
                <a:cs typeface="Tahoma" panose="020B0604030504040204" pitchFamily="34" charset="0"/>
              </a:rPr>
              <a:t>Commentaires</a:t>
            </a: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Le tableau ci-dessus, affiche un montant ordonnancé de </a:t>
            </a:r>
            <a:r>
              <a:rPr lang="fr-FR" b="1" dirty="0">
                <a:solidFill>
                  <a:srgbClr val="000000"/>
                </a:solidFill>
                <a:latin typeface="Tahoma" panose="020B0604030504040204" pitchFamily="34" charset="0"/>
                <a:ea typeface="Tahoma" panose="020B0604030504040204" pitchFamily="34" charset="0"/>
                <a:cs typeface="Tahoma" panose="020B0604030504040204" pitchFamily="34" charset="0"/>
              </a:rPr>
              <a:t>3 405 747 404 francs CFA </a:t>
            </a:r>
            <a:r>
              <a:rPr lang="fr-FR" dirty="0">
                <a:solidFill>
                  <a:srgbClr val="000000"/>
                </a:solidFill>
                <a:latin typeface="Tahoma" panose="020B0604030504040204" pitchFamily="34" charset="0"/>
                <a:ea typeface="Tahoma" panose="020B0604030504040204" pitchFamily="34" charset="0"/>
                <a:cs typeface="Tahoma" panose="020B0604030504040204" pitchFamily="34" charset="0"/>
              </a:rPr>
              <a:t>au 30 septembre 2025 contre </a:t>
            </a:r>
            <a:r>
              <a:rPr lang="fr-BJ" b="1" dirty="0">
                <a:solidFill>
                  <a:srgbClr val="000000"/>
                </a:solidFill>
                <a:latin typeface="Tahoma" panose="020B0604030504040204" pitchFamily="34" charset="0"/>
                <a:ea typeface="Tahoma" panose="020B0604030504040204" pitchFamily="34" charset="0"/>
                <a:cs typeface="Tahoma" panose="020B0604030504040204" pitchFamily="34" charset="0"/>
              </a:rPr>
              <a:t>2 817 650 199</a:t>
            </a:r>
            <a:r>
              <a:rPr lang="fr-FR" b="1" dirty="0">
                <a:solidFill>
                  <a:srgbClr val="000000"/>
                </a:solidFill>
                <a:latin typeface="Tahoma" panose="020B0604030504040204" pitchFamily="34" charset="0"/>
                <a:ea typeface="Tahoma" panose="020B0604030504040204" pitchFamily="34" charset="0"/>
                <a:cs typeface="Tahoma" panose="020B0604030504040204" pitchFamily="34" charset="0"/>
              </a:rPr>
              <a:t> francs CFA </a:t>
            </a:r>
            <a:r>
              <a:rPr lang="fr-FR" dirty="0">
                <a:solidFill>
                  <a:srgbClr val="000000"/>
                </a:solidFill>
                <a:latin typeface="Tahoma" panose="020B0604030504040204" pitchFamily="34" charset="0"/>
                <a:ea typeface="Tahoma" panose="020B0604030504040204" pitchFamily="34" charset="0"/>
                <a:cs typeface="Tahoma" panose="020B0604030504040204" pitchFamily="34" charset="0"/>
              </a:rPr>
              <a:t>à la même date 2024, soit une progression  de </a:t>
            </a:r>
            <a:r>
              <a:rPr lang="fr-FR" b="1" dirty="0">
                <a:solidFill>
                  <a:srgbClr val="000000"/>
                </a:solidFill>
                <a:latin typeface="Tahoma" panose="020B0604030504040204" pitchFamily="34" charset="0"/>
                <a:ea typeface="Tahoma" panose="020B0604030504040204" pitchFamily="34" charset="0"/>
                <a:cs typeface="Tahoma" panose="020B0604030504040204" pitchFamily="34" charset="0"/>
              </a:rPr>
              <a:t>588 097 205 francs CFA, </a:t>
            </a:r>
            <a:r>
              <a:rPr lang="fr-FR" dirty="0">
                <a:solidFill>
                  <a:srgbClr val="000000"/>
                </a:solidFill>
                <a:latin typeface="Tahoma" panose="020B0604030504040204" pitchFamily="34" charset="0"/>
                <a:ea typeface="Tahoma" panose="020B0604030504040204" pitchFamily="34" charset="0"/>
                <a:cs typeface="Tahoma" panose="020B0604030504040204" pitchFamily="34" charset="0"/>
              </a:rPr>
              <a:t>avec un</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TEF, base ordonnancement (42,60%) en 2025  contre (36,68%) en 2024.</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au 4">
            <a:extLst>
              <a:ext uri="{FF2B5EF4-FFF2-40B4-BE49-F238E27FC236}">
                <a16:creationId xmlns:a16="http://schemas.microsoft.com/office/drawing/2014/main" id="{78709E3B-7870-6F43-06E6-42F184A90FAF}"/>
              </a:ext>
            </a:extLst>
          </p:cNvPr>
          <p:cNvGraphicFramePr>
            <a:graphicFrameLocks noGrp="1"/>
          </p:cNvGraphicFramePr>
          <p:nvPr/>
        </p:nvGraphicFramePr>
        <p:xfrm>
          <a:off x="255588" y="1136650"/>
          <a:ext cx="11680823" cy="4121151"/>
        </p:xfrm>
        <a:graphic>
          <a:graphicData uri="http://schemas.openxmlformats.org/drawingml/2006/table">
            <a:tbl>
              <a:tblPr firstRow="1" firstCol="1" bandRow="1">
                <a:tableStyleId>{5C22544A-7EE6-4342-B048-85BDC9FD1C3A}</a:tableStyleId>
              </a:tblPr>
              <a:tblGrid>
                <a:gridCol w="1220699">
                  <a:extLst>
                    <a:ext uri="{9D8B030D-6E8A-4147-A177-3AD203B41FA5}">
                      <a16:colId xmlns:a16="http://schemas.microsoft.com/office/drawing/2014/main" val="20000"/>
                    </a:ext>
                  </a:extLst>
                </a:gridCol>
                <a:gridCol w="1031279">
                  <a:extLst>
                    <a:ext uri="{9D8B030D-6E8A-4147-A177-3AD203B41FA5}">
                      <a16:colId xmlns:a16="http://schemas.microsoft.com/office/drawing/2014/main" val="20001"/>
                    </a:ext>
                  </a:extLst>
                </a:gridCol>
                <a:gridCol w="1125320">
                  <a:extLst>
                    <a:ext uri="{9D8B030D-6E8A-4147-A177-3AD203B41FA5}">
                      <a16:colId xmlns:a16="http://schemas.microsoft.com/office/drawing/2014/main" val="20002"/>
                    </a:ext>
                  </a:extLst>
                </a:gridCol>
                <a:gridCol w="774357">
                  <a:extLst>
                    <a:ext uri="{9D8B030D-6E8A-4147-A177-3AD203B41FA5}">
                      <a16:colId xmlns:a16="http://schemas.microsoft.com/office/drawing/2014/main" val="20003"/>
                    </a:ext>
                  </a:extLst>
                </a:gridCol>
                <a:gridCol w="1109974">
                  <a:extLst>
                    <a:ext uri="{9D8B030D-6E8A-4147-A177-3AD203B41FA5}">
                      <a16:colId xmlns:a16="http://schemas.microsoft.com/office/drawing/2014/main" val="20004"/>
                    </a:ext>
                  </a:extLst>
                </a:gridCol>
                <a:gridCol w="526162">
                  <a:extLst>
                    <a:ext uri="{9D8B030D-6E8A-4147-A177-3AD203B41FA5}">
                      <a16:colId xmlns:a16="http://schemas.microsoft.com/office/drawing/2014/main" val="20005"/>
                    </a:ext>
                  </a:extLst>
                </a:gridCol>
                <a:gridCol w="237684">
                  <a:extLst>
                    <a:ext uri="{9D8B030D-6E8A-4147-A177-3AD203B41FA5}">
                      <a16:colId xmlns:a16="http://schemas.microsoft.com/office/drawing/2014/main" val="20006"/>
                    </a:ext>
                  </a:extLst>
                </a:gridCol>
                <a:gridCol w="1306337">
                  <a:extLst>
                    <a:ext uri="{9D8B030D-6E8A-4147-A177-3AD203B41FA5}">
                      <a16:colId xmlns:a16="http://schemas.microsoft.com/office/drawing/2014/main" val="20007"/>
                    </a:ext>
                  </a:extLst>
                </a:gridCol>
                <a:gridCol w="1360401">
                  <a:extLst>
                    <a:ext uri="{9D8B030D-6E8A-4147-A177-3AD203B41FA5}">
                      <a16:colId xmlns:a16="http://schemas.microsoft.com/office/drawing/2014/main" val="20008"/>
                    </a:ext>
                  </a:extLst>
                </a:gridCol>
                <a:gridCol w="781085">
                  <a:extLst>
                    <a:ext uri="{9D8B030D-6E8A-4147-A177-3AD203B41FA5}">
                      <a16:colId xmlns:a16="http://schemas.microsoft.com/office/drawing/2014/main" val="20009"/>
                    </a:ext>
                  </a:extLst>
                </a:gridCol>
                <a:gridCol w="1113105">
                  <a:extLst>
                    <a:ext uri="{9D8B030D-6E8A-4147-A177-3AD203B41FA5}">
                      <a16:colId xmlns:a16="http://schemas.microsoft.com/office/drawing/2014/main" val="20010"/>
                    </a:ext>
                  </a:extLst>
                </a:gridCol>
                <a:gridCol w="547210">
                  <a:extLst>
                    <a:ext uri="{9D8B030D-6E8A-4147-A177-3AD203B41FA5}">
                      <a16:colId xmlns:a16="http://schemas.microsoft.com/office/drawing/2014/main" val="20011"/>
                    </a:ext>
                  </a:extLst>
                </a:gridCol>
                <a:gridCol w="547210">
                  <a:extLst>
                    <a:ext uri="{9D8B030D-6E8A-4147-A177-3AD203B41FA5}">
                      <a16:colId xmlns:a16="http://schemas.microsoft.com/office/drawing/2014/main" val="20012"/>
                    </a:ext>
                  </a:extLst>
                </a:gridCol>
              </a:tblGrid>
              <a:tr h="468993">
                <a:tc rowSpan="2">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NATURE DE DÉPENSE</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5">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30 SEPTEMBRE 2024</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aa-ET"/>
                    </a:p>
                  </a:txBody>
                  <a:tcPr/>
                </a:tc>
                <a:tc hMerge="1">
                  <a:txBody>
                    <a:bodyPr/>
                    <a:lstStyle/>
                    <a:p>
                      <a:endParaRPr lang="aa-ET"/>
                    </a:p>
                  </a:txBody>
                  <a:tcPr/>
                </a:tc>
                <a:tc hMerge="1">
                  <a:txBody>
                    <a:bodyPr/>
                    <a:lstStyle/>
                    <a:p>
                      <a:endParaRPr lang="aa-ET"/>
                    </a:p>
                  </a:txBody>
                  <a:tcPr/>
                </a:tc>
                <a:tc hMerge="1">
                  <a:txBody>
                    <a:bodyPr/>
                    <a:lstStyle/>
                    <a:p>
                      <a:endParaRPr lang="aa-ET"/>
                    </a:p>
                  </a:txBody>
                  <a:tcPr/>
                </a:tc>
                <a:tc rowSpan="8">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r>
                        <a:rPr lang="fr-FR" sz="1000" b="1" dirty="0">
                          <a:effectLst/>
                          <a:latin typeface="Tahoma" panose="020B0604030504040204" pitchFamily="34" charset="0"/>
                          <a:ea typeface="Tahoma" panose="020B0604030504040204" pitchFamily="34" charset="0"/>
                          <a:cs typeface="Tahoma" panose="020B0604030504040204" pitchFamily="34" charset="0"/>
                        </a:rPr>
                        <a:t> </a:t>
                      </a:r>
                      <a:endParaRPr lang="aa-ET" sz="1800" dirty="0">
                        <a:effectLst/>
                        <a:latin typeface="Tahoma" panose="020B0604030504040204" pitchFamily="34" charset="0"/>
                        <a:ea typeface="Tahoma" panose="020B0604030504040204" pitchFamily="34" charset="0"/>
                        <a:cs typeface="Tahoma" panose="020B0604030504040204" pitchFamily="34" charset="0"/>
                      </a:endParaRPr>
                    </a:p>
                    <a:p>
                      <a:pPr algn="ctr"/>
                      <a:r>
                        <a:rPr lang="fr-FR" sz="1000" b="1" dirty="0">
                          <a:effectLst/>
                          <a:latin typeface="Tahoma" panose="020B0604030504040204" pitchFamily="34" charset="0"/>
                          <a:ea typeface="Tahoma" panose="020B0604030504040204" pitchFamily="34" charset="0"/>
                          <a:cs typeface="Tahoma" panose="020B0604030504040204" pitchFamily="34" charset="0"/>
                        </a:rPr>
                        <a:t> </a:t>
                      </a:r>
                      <a:endParaRPr lang="aa-ET" sz="1800" dirty="0">
                        <a:effectLst/>
                        <a:latin typeface="Tahoma" panose="020B0604030504040204" pitchFamily="34" charset="0"/>
                        <a:ea typeface="Tahoma" panose="020B0604030504040204" pitchFamily="34" charset="0"/>
                        <a:cs typeface="Tahoma" panose="020B0604030504040204" pitchFamily="34" charset="0"/>
                      </a:endParaRPr>
                    </a:p>
                    <a:p>
                      <a:pPr algn="ctr"/>
                      <a:r>
                        <a:rPr lang="fr-FR" sz="1000" b="1" dirty="0">
                          <a:effectLst/>
                          <a:latin typeface="Tahoma" panose="020B0604030504040204" pitchFamily="34" charset="0"/>
                          <a:ea typeface="Tahoma" panose="020B0604030504040204" pitchFamily="34" charset="0"/>
                          <a:cs typeface="Tahoma" panose="020B0604030504040204" pitchFamily="34" charset="0"/>
                        </a:rPr>
                        <a:t> </a:t>
                      </a:r>
                      <a:endParaRPr lang="aa-ET" sz="1800" dirty="0">
                        <a:effectLst/>
                        <a:latin typeface="Tahoma" panose="020B0604030504040204" pitchFamily="34" charset="0"/>
                        <a:ea typeface="Tahoma" panose="020B0604030504040204" pitchFamily="34" charset="0"/>
                        <a:cs typeface="Tahoma" panose="020B0604030504040204" pitchFamily="34" charset="0"/>
                      </a:endParaRPr>
                    </a:p>
                    <a:p>
                      <a:pPr algn="ctr"/>
                      <a:r>
                        <a:rPr lang="fr-FR"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aa-ET" sz="1800" dirty="0">
                        <a:effectLst/>
                        <a:latin typeface="Tahoma" panose="020B0604030504040204" pitchFamily="34" charset="0"/>
                        <a:ea typeface="Tahoma" panose="020B0604030504040204" pitchFamily="34" charset="0"/>
                        <a:cs typeface="Tahoma" panose="020B0604030504040204" pitchFamily="34" charset="0"/>
                      </a:endParaRPr>
                    </a:p>
                    <a:p>
                      <a:pPr algn="ctr"/>
                      <a:r>
                        <a:rPr lang="fr-FR" sz="1000" b="1" dirty="0">
                          <a:effectLst/>
                          <a:latin typeface="Tahoma" panose="020B0604030504040204" pitchFamily="34" charset="0"/>
                          <a:ea typeface="Tahoma" panose="020B0604030504040204" pitchFamily="34" charset="0"/>
                          <a:cs typeface="Tahoma" panose="020B0604030504040204" pitchFamily="34" charset="0"/>
                        </a:rPr>
                        <a:t> </a:t>
                      </a:r>
                      <a:endParaRPr lang="aa-ET" sz="1800" dirty="0">
                        <a:effectLst/>
                        <a:latin typeface="Tahoma" panose="020B0604030504040204" pitchFamily="34" charset="0"/>
                        <a:ea typeface="Tahoma" panose="020B0604030504040204" pitchFamily="34" charset="0"/>
                        <a:cs typeface="Tahoma" panose="020B0604030504040204" pitchFamily="34" charset="0"/>
                      </a:endParaRPr>
                    </a:p>
                    <a:p>
                      <a:pPr algn="ctr"/>
                      <a:r>
                        <a:rPr lang="fr-FR" sz="1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aa-ET" sz="1800" dirty="0">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5">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30 SEPTEMBRE 2025</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aa-ET"/>
                    </a:p>
                  </a:txBody>
                  <a:tcPr/>
                </a:tc>
                <a:tc hMerge="1">
                  <a:txBody>
                    <a:bodyPr/>
                    <a:lstStyle/>
                    <a:p>
                      <a:endParaRPr lang="aa-ET"/>
                    </a:p>
                  </a:txBody>
                  <a:tcPr/>
                </a:tc>
                <a:tc hMerge="1">
                  <a:txBody>
                    <a:bodyPr/>
                    <a:lstStyle/>
                    <a:p>
                      <a:endParaRPr lang="aa-ET"/>
                    </a:p>
                  </a:txBody>
                  <a:tcPr/>
                </a:tc>
                <a:tc hMerge="1">
                  <a:txBody>
                    <a:bodyPr/>
                    <a:lstStyle/>
                    <a:p>
                      <a:endParaRPr lang="aa-ET"/>
                    </a:p>
                  </a:txBody>
                  <a:tcPr/>
                </a:tc>
                <a:tc rowSpan="2">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ÉCART (ord)</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468993">
                <a:tc vMerge="1">
                  <a:txBody>
                    <a:bodyPr/>
                    <a:lstStyle/>
                    <a:p>
                      <a:endParaRPr lang="aa-ET"/>
                    </a:p>
                  </a:txBody>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DOTATION INITIALE</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MONTANT ENG</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TAUX (%)</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MONTANT ORD</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TAUX (%)</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algn="ctr"/>
                      <a:endParaRPr lang="aa-ET" sz="3200" b="1" dirty="0">
                        <a:solidFill>
                          <a:schemeClr val="tx1"/>
                        </a:solidFill>
                        <a:effectLst/>
                        <a:latin typeface="Times New Roman" panose="02020603050405020304" pitchFamily="18" charset="0"/>
                        <a:ea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DOTATION INITIALE</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MONTANT ENG</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TAUX (%)</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MONTANT ORD</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TAUX (%)</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aa-ET"/>
                    </a:p>
                  </a:txBody>
                  <a:tcPr/>
                </a:tc>
                <a:extLst>
                  <a:ext uri="{0D108BD9-81ED-4DB2-BD59-A6C34878D82A}">
                    <a16:rowId xmlns:a16="http://schemas.microsoft.com/office/drawing/2014/main" val="10001"/>
                  </a:ext>
                </a:extLst>
              </a:tr>
              <a:tr h="468993">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DÉPENSES DE  PERSONNEL</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2 782 941 687</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1 922 080 646</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69,07</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1 698 466 439</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61,03</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aa-ET"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3 904 151 506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2 225 116 592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1 899 093 325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48,64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-12,39</a:t>
                      </a:r>
                      <a:endPar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8993">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BIENS ET SERVICES</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4 388 795 000</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2 091 748 261</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47,66</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1 045 714 862</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23,83</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aa-ET"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3 745 290 500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2 335 384 198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62,36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1 405 979 252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fr-FR" sz="11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37,54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13,71</a:t>
                      </a:r>
                      <a:endPar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8993">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TRANSFERTS COURANTS</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46 000 000</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33 968 898</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73,85</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33 968 898</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73,85</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aa-ET"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46 000 000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37 747 320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82,06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37 747 320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82,06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8,21</a:t>
                      </a:r>
                      <a:endPar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8993">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DÉPENSES ORDINAIRES </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7 217 736 687</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4 047 797 805</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56,08</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2 778 150 199</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38,49</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a:endParaRPr lang="aa-ET"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7 695 442 006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4 598 248 110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59,75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3 342 819 897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43,44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rtl="0" fontAlgn="ctr"/>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4,95</a:t>
                      </a:r>
                      <a:endPar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838200">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PIP (CONTRIBUTIONS BUDGÉTAIRE ET DONS)</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465 000 000</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166 609 777</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35,83</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39 500 000</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8,49</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aa-ET"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300 000 000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65 927 507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21,98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62 927 507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20,98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12,49</a:t>
                      </a:r>
                      <a:endPar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68993">
                <a:tc>
                  <a:txBody>
                    <a:bodyPr/>
                    <a:lstStyle/>
                    <a:p>
                      <a:pPr algn="ctr"/>
                      <a:r>
                        <a:rPr lang="fr-FR" sz="11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endParaRPr lang="aa-ET" sz="3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fr-BJ" sz="11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7 682 736 687</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fr-BJ" sz="11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4 214 407 582</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54,86</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2 817 650 199</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36,68</a:t>
                      </a: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pPr algn="ctr"/>
                      <a:endParaRPr lang="aa-ET"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7 995 442 006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4 664 175 617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58,34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b"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3 405 747 404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42,60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fr-FR"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5,92</a:t>
                      </a:r>
                      <a:endParaRPr lang="fr-BJ" sz="11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7"/>
                  </a:ext>
                </a:extLst>
              </a:tr>
            </a:tbl>
          </a:graphicData>
        </a:graphic>
      </p:graphicFrame>
      <p:pic>
        <p:nvPicPr>
          <p:cNvPr id="15487" name="Image 0" descr="Entête ministère sous Tutelle-01.png">
            <a:extLst>
              <a:ext uri="{FF2B5EF4-FFF2-40B4-BE49-F238E27FC236}">
                <a16:creationId xmlns:a16="http://schemas.microsoft.com/office/drawing/2014/main" id="{EDAFD4BE-B4C6-1CDF-1BB9-38A5E60DEE9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a16="http://schemas.microsoft.com/office/drawing/2014/main" id="{971893F4-1380-AFE3-3F3F-F6124412ED1D}"/>
              </a:ext>
            </a:extLst>
          </p:cNvPr>
          <p:cNvSpPr txBox="1">
            <a:spLocks noChangeArrowheads="1"/>
          </p:cNvSpPr>
          <p:nvPr/>
        </p:nvSpPr>
        <p:spPr bwMode="auto">
          <a:xfrm>
            <a:off x="11713231" y="6415257"/>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10</a:t>
            </a:r>
          </a:p>
        </p:txBody>
      </p:sp>
      <p:sp>
        <p:nvSpPr>
          <p:cNvPr id="15489" name="ZoneTexte 7">
            <a:extLst>
              <a:ext uri="{FF2B5EF4-FFF2-40B4-BE49-F238E27FC236}">
                <a16:creationId xmlns:a16="http://schemas.microsoft.com/office/drawing/2014/main" id="{35535F76-B1BC-E66D-DC96-497AB6CC430C}"/>
              </a:ext>
            </a:extLst>
          </p:cNvPr>
          <p:cNvSpPr txBox="1">
            <a:spLocks noChangeArrowheads="1"/>
          </p:cNvSpPr>
          <p:nvPr/>
        </p:nvSpPr>
        <p:spPr bwMode="auto">
          <a:xfrm>
            <a:off x="255588" y="754063"/>
            <a:ext cx="850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000" b="1">
                <a:latin typeface="Century Schoolbook" panose="02040604050505020304" pitchFamily="18" charset="0"/>
              </a:rPr>
              <a:t>Tableau n°3 : </a:t>
            </a:r>
            <a:r>
              <a:rPr lang="fr-FR" altLang="fr-FR" sz="2000">
                <a:latin typeface="Century Schoolbook" panose="02040604050505020304" pitchFamily="18" charset="0"/>
              </a:rPr>
              <a:t>Consommation des crédits au 30 septembre 2025</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a:extLst>
              <a:ext uri="{FF2B5EF4-FFF2-40B4-BE49-F238E27FC236}">
                <a16:creationId xmlns:a16="http://schemas.microsoft.com/office/drawing/2014/main" id="{AC9B4E54-BCF0-DE6A-662A-66F20AB32972}"/>
              </a:ext>
            </a:extLst>
          </p:cNvPr>
          <p:cNvSpPr/>
          <p:nvPr/>
        </p:nvSpPr>
        <p:spPr>
          <a:xfrm>
            <a:off x="1704975" y="66904"/>
            <a:ext cx="10001250" cy="45062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III.1-CONSOMMATION DES CRÉDITS AU 30 SEPTEMBRE 2025 (2/2)</a:t>
            </a:r>
          </a:p>
        </p:txBody>
      </p:sp>
      <p:sp>
        <p:nvSpPr>
          <p:cNvPr id="17413" name="Rectangle 8">
            <a:extLst>
              <a:ext uri="{FF2B5EF4-FFF2-40B4-BE49-F238E27FC236}">
                <a16:creationId xmlns:a16="http://schemas.microsoft.com/office/drawing/2014/main" id="{2C0DA6E6-ABC1-8A9E-EC0D-5D99101B9B16}"/>
              </a:ext>
            </a:extLst>
          </p:cNvPr>
          <p:cNvSpPr>
            <a:spLocks noChangeArrowheads="1"/>
          </p:cNvSpPr>
          <p:nvPr/>
        </p:nvSpPr>
        <p:spPr bwMode="auto">
          <a:xfrm>
            <a:off x="22225" y="3516313"/>
            <a:ext cx="12017375"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 typeface="Arial" panose="020B0604020202020204" pitchFamily="34" charset="0"/>
              <a:buNone/>
            </a:pPr>
            <a:r>
              <a:rPr lang="fr-FR" altLang="fr-FR" sz="2300" dirty="0">
                <a:latin typeface="Tahoma" panose="020B0604030504040204" pitchFamily="34" charset="0"/>
                <a:cs typeface="Tahoma" panose="020B0604030504040204" pitchFamily="34" charset="0"/>
              </a:rPr>
              <a:t>Le Taux d’Exécution Physique (TEP) du Plan de Travail Annuel (PTA) 2025, tranche annuelle du Document de Programmation Pluriannuelle des Dépenses 2025-2027, au 30 septembre 2025, est de 49,03% contre 72,03 % à la même période en 2024, soit un écart de 23 points. Cette situation s’explique par les retards enregistrés dans le démarrage des activités et les décomptes payés ainsi que la concentration des dépenses prévues dans le dernier trimestre 2025.</a:t>
            </a:r>
          </a:p>
        </p:txBody>
      </p:sp>
      <p:sp>
        <p:nvSpPr>
          <p:cNvPr id="7" name="Text Box 3">
            <a:extLst>
              <a:ext uri="{FF2B5EF4-FFF2-40B4-BE49-F238E27FC236}">
                <a16:creationId xmlns:a16="http://schemas.microsoft.com/office/drawing/2014/main" id="{CBC32F4B-37EB-ABE4-56AA-5C2A6FE7B131}"/>
              </a:ext>
            </a:extLst>
          </p:cNvPr>
          <p:cNvSpPr txBox="1">
            <a:spLocks noChangeArrowheads="1"/>
          </p:cNvSpPr>
          <p:nvPr/>
        </p:nvSpPr>
        <p:spPr bwMode="auto">
          <a:xfrm>
            <a:off x="11684000" y="6334125"/>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11</a:t>
            </a:r>
          </a:p>
        </p:txBody>
      </p:sp>
      <p:sp>
        <p:nvSpPr>
          <p:cNvPr id="17415" name="ZoneTexte 7">
            <a:extLst>
              <a:ext uri="{FF2B5EF4-FFF2-40B4-BE49-F238E27FC236}">
                <a16:creationId xmlns:a16="http://schemas.microsoft.com/office/drawing/2014/main" id="{B217D871-A56C-764E-84DC-2B996B3F421F}"/>
              </a:ext>
            </a:extLst>
          </p:cNvPr>
          <p:cNvSpPr txBox="1">
            <a:spLocks noChangeArrowheads="1"/>
          </p:cNvSpPr>
          <p:nvPr/>
        </p:nvSpPr>
        <p:spPr bwMode="auto">
          <a:xfrm>
            <a:off x="1538288" y="554038"/>
            <a:ext cx="8501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000" b="1">
                <a:latin typeface="Century Schoolbook" panose="02040604050505020304" pitchFamily="18" charset="0"/>
              </a:rPr>
              <a:t>Tableau n°4 </a:t>
            </a:r>
            <a:r>
              <a:rPr lang="fr-FR" altLang="fr-FR" sz="1600">
                <a:latin typeface="Century Schoolbook" panose="02040604050505020304" pitchFamily="18" charset="0"/>
              </a:rPr>
              <a:t>: </a:t>
            </a:r>
            <a:r>
              <a:rPr lang="fr-FR" altLang="fr-FR" sz="2000">
                <a:latin typeface="Century Schoolbook" panose="02040604050505020304" pitchFamily="18" charset="0"/>
              </a:rPr>
              <a:t>Taux d’Exécution Physique (TEP) au 30 septembre 2025</a:t>
            </a:r>
          </a:p>
        </p:txBody>
      </p:sp>
      <p:pic>
        <p:nvPicPr>
          <p:cNvPr id="17416" name="Image 0" descr="Entête ministère sous Tutelle-01.png">
            <a:extLst>
              <a:ext uri="{FF2B5EF4-FFF2-40B4-BE49-F238E27FC236}">
                <a16:creationId xmlns:a16="http://schemas.microsoft.com/office/drawing/2014/main" id="{762DB31C-B31B-95A7-C5E6-5F7FBE3191B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a:extLst>
              <a:ext uri="{FF2B5EF4-FFF2-40B4-BE49-F238E27FC236}">
                <a16:creationId xmlns:a16="http://schemas.microsoft.com/office/drawing/2014/main" id="{32A23C9B-3E83-6B10-A0F5-854FEFFDB8DE}"/>
              </a:ext>
            </a:extLst>
          </p:cNvPr>
          <p:cNvGraphicFramePr>
            <a:graphicFrameLocks noGrp="1"/>
          </p:cNvGraphicFramePr>
          <p:nvPr/>
        </p:nvGraphicFramePr>
        <p:xfrm>
          <a:off x="203200" y="990600"/>
          <a:ext cx="11655425" cy="2489201"/>
        </p:xfrm>
        <a:graphic>
          <a:graphicData uri="http://schemas.openxmlformats.org/drawingml/2006/table">
            <a:tbl>
              <a:tblPr firstRow="1" bandRow="1">
                <a:tableStyleId>{5C22544A-7EE6-4342-B048-85BDC9FD1C3A}</a:tableStyleId>
              </a:tblPr>
              <a:tblGrid>
                <a:gridCol w="2049548">
                  <a:extLst>
                    <a:ext uri="{9D8B030D-6E8A-4147-A177-3AD203B41FA5}">
                      <a16:colId xmlns:a16="http://schemas.microsoft.com/office/drawing/2014/main" val="20000"/>
                    </a:ext>
                  </a:extLst>
                </a:gridCol>
                <a:gridCol w="1775901">
                  <a:extLst>
                    <a:ext uri="{9D8B030D-6E8A-4147-A177-3AD203B41FA5}">
                      <a16:colId xmlns:a16="http://schemas.microsoft.com/office/drawing/2014/main" val="20001"/>
                    </a:ext>
                  </a:extLst>
                </a:gridCol>
                <a:gridCol w="1957494">
                  <a:extLst>
                    <a:ext uri="{9D8B030D-6E8A-4147-A177-3AD203B41FA5}">
                      <a16:colId xmlns:a16="http://schemas.microsoft.com/office/drawing/2014/main" val="20002"/>
                    </a:ext>
                  </a:extLst>
                </a:gridCol>
                <a:gridCol w="1957494">
                  <a:extLst>
                    <a:ext uri="{9D8B030D-6E8A-4147-A177-3AD203B41FA5}">
                      <a16:colId xmlns:a16="http://schemas.microsoft.com/office/drawing/2014/main" val="20003"/>
                    </a:ext>
                  </a:extLst>
                </a:gridCol>
                <a:gridCol w="1513302">
                  <a:extLst>
                    <a:ext uri="{9D8B030D-6E8A-4147-A177-3AD203B41FA5}">
                      <a16:colId xmlns:a16="http://schemas.microsoft.com/office/drawing/2014/main" val="20004"/>
                    </a:ext>
                  </a:extLst>
                </a:gridCol>
                <a:gridCol w="2401686">
                  <a:extLst>
                    <a:ext uri="{9D8B030D-6E8A-4147-A177-3AD203B41FA5}">
                      <a16:colId xmlns:a16="http://schemas.microsoft.com/office/drawing/2014/main" val="20005"/>
                    </a:ext>
                  </a:extLst>
                </a:gridCol>
              </a:tblGrid>
              <a:tr h="64007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PROGRAMMES</a:t>
                      </a:r>
                      <a:endParaRPr lang="fr-BJ"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fr-BJ"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POIDS (%)</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30 SEPTEMBRE 2024</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30 SEPTEMBRE 2025</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ÉCART</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OBSERVATIONS</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365758">
                <a:tc vMerge="1">
                  <a:txBody>
                    <a:bodyPr/>
                    <a:lstStyle/>
                    <a:p>
                      <a:pPr algn="ctr"/>
                      <a:endParaRPr lang="fr-BJ"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BJ" sz="1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TEP (%)</a:t>
                      </a: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vMerge="1">
                  <a:txBody>
                    <a:bodyPr/>
                    <a:lstStyle/>
                    <a:p>
                      <a:pPr algn="ctr"/>
                      <a:endParaRPr lang="fr-BJ" sz="1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BJ" sz="1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1">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PROGRAMME 1</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20</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79,89</a:t>
                      </a:r>
                    </a:p>
                  </a:txBody>
                  <a:tcPr marL="7621" marR="7621"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50,68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-29,21</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7621" marR="7621"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J" sz="1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1">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PROGRAMME 2</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35</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68,88</a:t>
                      </a:r>
                    </a:p>
                  </a:txBody>
                  <a:tcPr marL="7621" marR="7621"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37,64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-31,24</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7621" marR="7621"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1">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PROGRAMME 3</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45</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70,98</a:t>
                      </a:r>
                    </a:p>
                  </a:txBody>
                  <a:tcPr marL="7621" marR="7621"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57,15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-13,83</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7621" marR="7621"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1">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ENSEMBLE</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100</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72,03</a:t>
                      </a:r>
                    </a:p>
                  </a:txBody>
                  <a:tcPr marL="7621" marR="7621"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49,03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-23</a:t>
                      </a:r>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7621" marR="7621"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J" sz="1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a:extLst>
              <a:ext uri="{FF2B5EF4-FFF2-40B4-BE49-F238E27FC236}">
                <a16:creationId xmlns:a16="http://schemas.microsoft.com/office/drawing/2014/main" id="{B17666CE-27D8-5ED2-72C1-DA0AB70BEDB8}"/>
              </a:ext>
            </a:extLst>
          </p:cNvPr>
          <p:cNvSpPr/>
          <p:nvPr/>
        </p:nvSpPr>
        <p:spPr>
          <a:xfrm>
            <a:off x="1818200" y="61641"/>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(1/12)</a:t>
            </a:r>
          </a:p>
        </p:txBody>
      </p:sp>
      <p:sp>
        <p:nvSpPr>
          <p:cNvPr id="8" name="Rectangle 7">
            <a:extLst>
              <a:ext uri="{FF2B5EF4-FFF2-40B4-BE49-F238E27FC236}">
                <a16:creationId xmlns:a16="http://schemas.microsoft.com/office/drawing/2014/main" id="{B6857971-9A34-C74C-3401-A4C03F010993}"/>
              </a:ext>
            </a:extLst>
          </p:cNvPr>
          <p:cNvSpPr/>
          <p:nvPr/>
        </p:nvSpPr>
        <p:spPr>
          <a:xfrm>
            <a:off x="107950" y="611188"/>
            <a:ext cx="11863388" cy="1289050"/>
          </a:xfrm>
          <a:prstGeom prst="rect">
            <a:avLst/>
          </a:prstGeom>
        </p:spPr>
        <p:txBody>
          <a:bodyPr>
            <a:spAutoFit/>
          </a:bodyPr>
          <a:lstStyle/>
          <a:p>
            <a:pPr marL="342900" indent="-342900" algn="just">
              <a:buFont typeface="Wingdings" panose="05000000000000000000" pitchFamily="2" charset="2"/>
              <a:buChar char="q"/>
              <a:defRPr/>
            </a:pPr>
            <a:r>
              <a:rPr lang="fr-FR" sz="2200" b="1" i="1" dirty="0">
                <a:latin typeface="Tahoma" panose="020B0604030504040204" pitchFamily="34" charset="0"/>
                <a:ea typeface="Tahoma" panose="020B0604030504040204" pitchFamily="34" charset="0"/>
                <a:cs typeface="Tahoma" panose="020B0604030504040204" pitchFamily="34" charset="0"/>
              </a:rPr>
              <a:t>Dans le secteur de la Fonction publique </a:t>
            </a:r>
            <a:r>
              <a:rPr lang="x-none" sz="2200" dirty="0">
                <a:latin typeface="Tahoma" panose="020B0604030504040204" pitchFamily="34" charset="0"/>
                <a:ea typeface="Tahoma" panose="020B0604030504040204" pitchFamily="34" charset="0"/>
                <a:cs typeface="Tahoma" panose="020B0604030504040204" pitchFamily="34" charset="0"/>
              </a:rPr>
              <a:t>: </a:t>
            </a:r>
            <a:endParaRPr lang="fr-FR" sz="2200" dirty="0">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r>
              <a:rPr lang="fr-FR" sz="2200" b="1" dirty="0">
                <a:latin typeface="Tahoma" panose="020B0604030504040204" pitchFamily="34" charset="0"/>
                <a:ea typeface="Tahoma" panose="020B0604030504040204" pitchFamily="34" charset="0"/>
                <a:cs typeface="Tahoma" panose="020B0604030504040204" pitchFamily="34" charset="0"/>
              </a:rPr>
              <a:t>a-Gestion des carrières</a:t>
            </a:r>
          </a:p>
          <a:p>
            <a:pPr algn="just">
              <a:lnSpc>
                <a:spcPct val="115000"/>
              </a:lnSpc>
              <a:spcAft>
                <a:spcPts val="600"/>
              </a:spcAft>
              <a:defRPr/>
            </a:pPr>
            <a:r>
              <a:rPr lang="fr-FR" sz="2200" dirty="0">
                <a:latin typeface="Tahoma" panose="020B0604030504040204" pitchFamily="34" charset="0"/>
                <a:ea typeface="Tahoma" panose="020B0604030504040204" pitchFamily="34" charset="0"/>
                <a:cs typeface="Tahoma" panose="020B0604030504040204" pitchFamily="34" charset="0"/>
              </a:rPr>
              <a:t>Au niveau de la gestion des carrières, les réalisations ci-après ont été enregistrées :</a:t>
            </a:r>
            <a:r>
              <a:rPr lang="fr-FR" sz="2000" dirty="0">
                <a:latin typeface="Century Schoolbook" panose="02040604050505020304" pitchFamily="18" charset="0"/>
              </a:rPr>
              <a:t>  </a:t>
            </a:r>
          </a:p>
        </p:txBody>
      </p:sp>
      <p:sp>
        <p:nvSpPr>
          <p:cNvPr id="5" name="Text Box 3">
            <a:extLst>
              <a:ext uri="{FF2B5EF4-FFF2-40B4-BE49-F238E27FC236}">
                <a16:creationId xmlns:a16="http://schemas.microsoft.com/office/drawing/2014/main" id="{54E03F68-0CB5-8E88-6C7E-01CC468E7AA1}"/>
              </a:ext>
            </a:extLst>
          </p:cNvPr>
          <p:cNvSpPr txBox="1">
            <a:spLocks noChangeArrowheads="1"/>
          </p:cNvSpPr>
          <p:nvPr/>
        </p:nvSpPr>
        <p:spPr bwMode="auto">
          <a:xfrm>
            <a:off x="11815763" y="6411913"/>
            <a:ext cx="371475"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12</a:t>
            </a:r>
          </a:p>
        </p:txBody>
      </p:sp>
      <p:pic>
        <p:nvPicPr>
          <p:cNvPr id="18439" name="Image 0" descr="Entête ministère sous Tutelle-01.png">
            <a:extLst>
              <a:ext uri="{FF2B5EF4-FFF2-40B4-BE49-F238E27FC236}">
                <a16:creationId xmlns:a16="http://schemas.microsoft.com/office/drawing/2014/main" id="{5E571118-0C99-F4FC-449E-D36FEA02A72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96DA70CF-5B04-FAFD-0E40-C068343566F8}"/>
              </a:ext>
            </a:extLst>
          </p:cNvPr>
          <p:cNvSpPr txBox="1"/>
          <p:nvPr/>
        </p:nvSpPr>
        <p:spPr>
          <a:xfrm>
            <a:off x="220663" y="1955800"/>
            <a:ext cx="11750675" cy="4057008"/>
          </a:xfrm>
          <a:prstGeom prst="rect">
            <a:avLst/>
          </a:prstGeom>
          <a:noFill/>
        </p:spPr>
        <p:txBody>
          <a:bodyPr>
            <a:spAutoFit/>
          </a:bodyPr>
          <a:lstStyle/>
          <a:p>
            <a:pPr marL="342900" indent="-342900">
              <a:lnSpc>
                <a:spcPct val="150000"/>
              </a:lnSpc>
              <a:buFont typeface="Wingdings" panose="05000000000000000000" pitchFamily="2" charset="2"/>
              <a:buChar char="Ø"/>
              <a:defRPr/>
            </a:pPr>
            <a:r>
              <a:rPr lang="fr-FR" sz="2500" b="1" dirty="0">
                <a:latin typeface="Tahoma" panose="020B0604030504040204" pitchFamily="34" charset="0"/>
                <a:ea typeface="Tahoma" panose="020B0604030504040204" pitchFamily="34" charset="0"/>
                <a:cs typeface="Tahoma" panose="020B0604030504040204" pitchFamily="34" charset="0"/>
              </a:rPr>
              <a:t>4288</a:t>
            </a:r>
            <a:r>
              <a:rPr lang="fr-FR" sz="2500" dirty="0">
                <a:latin typeface="Tahoma" panose="020B0604030504040204" pitchFamily="34" charset="0"/>
                <a:ea typeface="Tahoma" panose="020B0604030504040204" pitchFamily="34" charset="0"/>
                <a:cs typeface="Tahoma" panose="020B0604030504040204" pitchFamily="34" charset="0"/>
              </a:rPr>
              <a:t> actes de promotion ont été pris au profit des fonctionnaires de l’Etat ;</a:t>
            </a:r>
          </a:p>
          <a:p>
            <a:pPr marL="342900" indent="-342900">
              <a:lnSpc>
                <a:spcPct val="150000"/>
              </a:lnSpc>
              <a:buFont typeface="Wingdings" panose="05000000000000000000" pitchFamily="2" charset="2"/>
              <a:buChar char="Ø"/>
              <a:defRPr/>
            </a:pPr>
            <a:r>
              <a:rPr lang="fr-FR" sz="2500" b="1" dirty="0">
                <a:latin typeface="Tahoma" panose="020B0604030504040204" pitchFamily="34" charset="0"/>
                <a:ea typeface="Tahoma" panose="020B0604030504040204" pitchFamily="34" charset="0"/>
                <a:cs typeface="Tahoma" panose="020B0604030504040204" pitchFamily="34" charset="0"/>
              </a:rPr>
              <a:t>3690</a:t>
            </a:r>
            <a:r>
              <a:rPr lang="fr-FR" sz="2500" dirty="0">
                <a:latin typeface="Tahoma" panose="020B0604030504040204" pitchFamily="34" charset="0"/>
                <a:ea typeface="Tahoma" panose="020B0604030504040204" pitchFamily="34" charset="0"/>
                <a:cs typeface="Tahoma" panose="020B0604030504040204" pitchFamily="34" charset="0"/>
              </a:rPr>
              <a:t> actes d’avancement d’échelon et</a:t>
            </a:r>
          </a:p>
          <a:p>
            <a:pPr marL="342900" indent="-342900">
              <a:lnSpc>
                <a:spcPct val="150000"/>
              </a:lnSpc>
              <a:buFont typeface="Wingdings" panose="05000000000000000000" pitchFamily="2" charset="2"/>
              <a:buChar char="Ø"/>
              <a:defRPr/>
            </a:pPr>
            <a:r>
              <a:rPr lang="fr-FR" sz="2500" b="1" dirty="0">
                <a:latin typeface="Tahoma" panose="020B0604030504040204" pitchFamily="34" charset="0"/>
                <a:ea typeface="Tahoma" panose="020B0604030504040204" pitchFamily="34" charset="0"/>
                <a:cs typeface="Tahoma" panose="020B0604030504040204" pitchFamily="34" charset="0"/>
              </a:rPr>
              <a:t>595</a:t>
            </a:r>
            <a:r>
              <a:rPr lang="fr-FR" sz="2500" dirty="0">
                <a:latin typeface="Tahoma" panose="020B0604030504040204" pitchFamily="34" charset="0"/>
                <a:ea typeface="Tahoma" panose="020B0604030504040204" pitchFamily="34" charset="0"/>
                <a:cs typeface="Tahoma" panose="020B0604030504040204" pitchFamily="34" charset="0"/>
              </a:rPr>
              <a:t> agents mis en position de détachement ont été pris au profit des fonctionnaires de l’Etat.</a:t>
            </a:r>
          </a:p>
          <a:p>
            <a:pPr>
              <a:lnSpc>
                <a:spcPct val="150000"/>
              </a:lnSpc>
              <a:defRPr/>
            </a:pPr>
            <a:r>
              <a:rPr lang="fr-FR" sz="2500" dirty="0">
                <a:latin typeface="Tahoma" panose="020B0604030504040204" pitchFamily="34" charset="0"/>
                <a:ea typeface="Tahoma" panose="020B0604030504040204" pitchFamily="34" charset="0"/>
                <a:cs typeface="Tahoma" panose="020B0604030504040204" pitchFamily="34" charset="0"/>
              </a:rPr>
              <a:t>Ces actions ont pour conséquence,</a:t>
            </a:r>
          </a:p>
          <a:p>
            <a:pPr marL="342900" indent="-342900">
              <a:lnSpc>
                <a:spcPct val="150000"/>
              </a:lnSpc>
              <a:buFont typeface="Wingdings" panose="05000000000000000000" pitchFamily="2" charset="2"/>
              <a:buChar char="Ø"/>
              <a:defRPr/>
            </a:pPr>
            <a:r>
              <a:rPr lang="fr-FR" sz="2500" dirty="0">
                <a:latin typeface="Tahoma" panose="020B0604030504040204" pitchFamily="34" charset="0"/>
                <a:ea typeface="Tahoma" panose="020B0604030504040204" pitchFamily="34" charset="0"/>
                <a:cs typeface="Tahoma" panose="020B0604030504040204" pitchFamily="34" charset="0"/>
              </a:rPr>
              <a:t>une meilleure employabilité des agents et</a:t>
            </a:r>
          </a:p>
          <a:p>
            <a:pPr marL="342900" indent="-342900">
              <a:lnSpc>
                <a:spcPct val="150000"/>
              </a:lnSpc>
              <a:buFont typeface="Wingdings" panose="05000000000000000000" pitchFamily="2" charset="2"/>
              <a:buChar char="Ø"/>
              <a:defRPr/>
            </a:pPr>
            <a:r>
              <a:rPr lang="fr-FR" sz="2500" dirty="0">
                <a:latin typeface="Tahoma" panose="020B0604030504040204" pitchFamily="34" charset="0"/>
                <a:ea typeface="Tahoma" panose="020B0604030504040204" pitchFamily="34" charset="0"/>
                <a:cs typeface="Tahoma" panose="020B0604030504040204" pitchFamily="34" charset="0"/>
              </a:rPr>
              <a:t>la reconnaissance de la performance et du mérite. </a:t>
            </a:r>
            <a:endParaRPr lang="fr-FR" sz="2500" dirty="0">
              <a:latin typeface="Berlin Sans FB Demi" panose="020E0802020502020306"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AC1F5A-3BBB-2D7C-7FD6-3DA6D91CC2C0}"/>
              </a:ext>
            </a:extLst>
          </p:cNvPr>
          <p:cNvSpPr/>
          <p:nvPr/>
        </p:nvSpPr>
        <p:spPr>
          <a:xfrm>
            <a:off x="176213" y="710358"/>
            <a:ext cx="11839575" cy="6223307"/>
          </a:xfrm>
          <a:prstGeom prst="rect">
            <a:avLst/>
          </a:prstGeom>
        </p:spPr>
        <p:txBody>
          <a:bodyPr>
            <a:spAutoFit/>
          </a:bodyPr>
          <a:lstStyle/>
          <a:p>
            <a:pPr marL="342900" indent="-342900" algn="just">
              <a:lnSpc>
                <a:spcPct val="150000"/>
              </a:lnSpc>
              <a:buFont typeface="Wingdings" panose="05000000000000000000" pitchFamily="2" charset="2"/>
              <a:buChar char="q"/>
              <a:defRPr/>
            </a:pPr>
            <a:r>
              <a:rPr lang="fr-FR" sz="2200" b="1" i="1" dirty="0">
                <a:latin typeface="Tahoma" panose="020B0604030504040204" pitchFamily="34" charset="0"/>
                <a:ea typeface="Tahoma" panose="020B0604030504040204" pitchFamily="34" charset="0"/>
                <a:cs typeface="Tahoma" panose="020B0604030504040204" pitchFamily="34" charset="0"/>
              </a:rPr>
              <a:t>Dans le secteur de la Fonction publique (suite) </a:t>
            </a:r>
            <a:r>
              <a:rPr lang="x-none" sz="2200" dirty="0">
                <a:latin typeface="Tahoma" panose="020B0604030504040204" pitchFamily="34" charset="0"/>
                <a:ea typeface="Tahoma" panose="020B0604030504040204" pitchFamily="34" charset="0"/>
                <a:cs typeface="Tahoma" panose="020B0604030504040204" pitchFamily="34" charset="0"/>
              </a:rPr>
              <a:t>: </a:t>
            </a:r>
            <a:endParaRPr lang="fr-FR" sz="2200" dirty="0">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r>
              <a:rPr lang="fr-FR" sz="2200" b="1" dirty="0">
                <a:latin typeface="Tahoma" panose="020B0604030504040204" pitchFamily="34" charset="0"/>
                <a:ea typeface="Tahoma" panose="020B0604030504040204" pitchFamily="34" charset="0"/>
                <a:cs typeface="Tahoma" panose="020B0604030504040204" pitchFamily="34" charset="0"/>
              </a:rPr>
              <a:t>b-Dématérialisation de la gestion des ressources humaines de l’État </a:t>
            </a:r>
          </a:p>
          <a:p>
            <a:pPr>
              <a:lnSpc>
                <a:spcPct val="150000"/>
              </a:lnSpc>
              <a:defRPr/>
            </a:pPr>
            <a:r>
              <a:rPr lang="fr-CA" sz="2400" dirty="0">
                <a:latin typeface="Tahoma" panose="020B0604030504040204" pitchFamily="34" charset="0"/>
                <a:ea typeface="Tahoma" panose="020B0604030504040204" pitchFamily="34" charset="0"/>
                <a:cs typeface="Tahoma" panose="020B0604030504040204" pitchFamily="34" charset="0"/>
              </a:rPr>
              <a:t>Les principaux résultats obtenus sont les suivants :</a:t>
            </a:r>
          </a:p>
          <a:p>
            <a:pPr marL="342900" indent="-342900">
              <a:lnSpc>
                <a:spcPct val="150000"/>
              </a:lnSpc>
              <a:buFont typeface="Wingdings" panose="05000000000000000000" pitchFamily="2" charset="2"/>
              <a:buChar char="Ø"/>
              <a:defRPr/>
            </a:pPr>
            <a:r>
              <a:rPr lang="fr-CA" sz="2400" dirty="0">
                <a:latin typeface="Tahoma" panose="020B0604030504040204" pitchFamily="34" charset="0"/>
                <a:ea typeface="Tahoma" panose="020B0604030504040204" pitchFamily="34" charset="0"/>
                <a:cs typeface="Tahoma" panose="020B0604030504040204" pitchFamily="34" charset="0"/>
              </a:rPr>
              <a:t>la simplification des procédures administratives ;</a:t>
            </a:r>
          </a:p>
          <a:p>
            <a:pPr marL="342900" indent="-342900">
              <a:lnSpc>
                <a:spcPct val="150000"/>
              </a:lnSpc>
              <a:buFont typeface="Wingdings" panose="05000000000000000000" pitchFamily="2" charset="2"/>
              <a:buChar char="Ø"/>
              <a:defRPr/>
            </a:pPr>
            <a:r>
              <a:rPr lang="fr-CA" sz="2400" dirty="0">
                <a:latin typeface="Tahoma" panose="020B0604030504040204" pitchFamily="34" charset="0"/>
                <a:ea typeface="Tahoma" panose="020B0604030504040204" pitchFamily="34" charset="0"/>
                <a:cs typeface="Tahoma" panose="020B0604030504040204" pitchFamily="34" charset="0"/>
              </a:rPr>
              <a:t>l’accessibilité en ligne des prestations à partir des plateformes dédiées tels que le portail des démarches administratives du MTFP et le Portail national des services publics ; </a:t>
            </a:r>
          </a:p>
          <a:p>
            <a:pPr marL="342900" indent="-342900">
              <a:lnSpc>
                <a:spcPct val="150000"/>
              </a:lnSpc>
              <a:buFont typeface="Wingdings" panose="05000000000000000000" pitchFamily="2" charset="2"/>
              <a:buChar char="Ø"/>
              <a:defRPr/>
            </a:pPr>
            <a:r>
              <a:rPr lang="fr-FR" sz="2400" dirty="0">
                <a:latin typeface="Tahoma" panose="020B0604030504040204" pitchFamily="34" charset="0"/>
                <a:ea typeface="Tahoma" panose="020B0604030504040204" pitchFamily="34" charset="0"/>
                <a:cs typeface="Tahoma" panose="020B0604030504040204" pitchFamily="34" charset="0"/>
              </a:rPr>
              <a:t>la réduction des tracasseries faites aux usagers/clients ; </a:t>
            </a:r>
          </a:p>
          <a:p>
            <a:pPr marL="342900" indent="-342900">
              <a:lnSpc>
                <a:spcPct val="150000"/>
              </a:lnSpc>
              <a:buFont typeface="Wingdings" panose="05000000000000000000" pitchFamily="2" charset="2"/>
              <a:buChar char="Ø"/>
              <a:defRPr/>
            </a:pPr>
            <a:r>
              <a:rPr lang="fr-FR" sz="2400" dirty="0">
                <a:latin typeface="Tahoma" panose="020B0604030504040204" pitchFamily="34" charset="0"/>
                <a:ea typeface="Tahoma" panose="020B0604030504040204" pitchFamily="34" charset="0"/>
                <a:cs typeface="Tahoma" panose="020B0604030504040204" pitchFamily="34" charset="0"/>
              </a:rPr>
              <a:t>la réalisation des économies du fait de la réduction des coûts de fonctionnement de l’administration et</a:t>
            </a:r>
          </a:p>
          <a:p>
            <a:pPr marL="342900" indent="-342900">
              <a:lnSpc>
                <a:spcPct val="150000"/>
              </a:lnSpc>
              <a:buFont typeface="Wingdings" panose="05000000000000000000" pitchFamily="2" charset="2"/>
              <a:buChar char="Ø"/>
              <a:defRPr/>
            </a:pPr>
            <a:r>
              <a:rPr lang="fr-FR" sz="2400" dirty="0">
                <a:latin typeface="Tahoma" panose="020B0604030504040204" pitchFamily="34" charset="0"/>
                <a:ea typeface="Tahoma" panose="020B0604030504040204" pitchFamily="34" charset="0"/>
                <a:cs typeface="Tahoma" panose="020B0604030504040204" pitchFamily="34" charset="0"/>
              </a:rPr>
              <a:t>le recul de la corruption.</a:t>
            </a:r>
            <a:endParaRPr lang="fr-BJ"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ext Box 3">
            <a:extLst>
              <a:ext uri="{FF2B5EF4-FFF2-40B4-BE49-F238E27FC236}">
                <a16:creationId xmlns:a16="http://schemas.microsoft.com/office/drawing/2014/main" id="{03A371CE-0BFF-7A49-7692-8D931F1882D0}"/>
              </a:ext>
            </a:extLst>
          </p:cNvPr>
          <p:cNvSpPr txBox="1">
            <a:spLocks noChangeArrowheads="1"/>
          </p:cNvSpPr>
          <p:nvPr/>
        </p:nvSpPr>
        <p:spPr bwMode="auto">
          <a:xfrm>
            <a:off x="11747500" y="6380163"/>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13</a:t>
            </a:r>
          </a:p>
        </p:txBody>
      </p:sp>
      <p:pic>
        <p:nvPicPr>
          <p:cNvPr id="19460" name="Image 0" descr="Entête ministère sous Tutelle-01.png">
            <a:extLst>
              <a:ext uri="{FF2B5EF4-FFF2-40B4-BE49-F238E27FC236}">
                <a16:creationId xmlns:a16="http://schemas.microsoft.com/office/drawing/2014/main" id="{90D3B40D-6C21-E79F-2C37-140F22BB629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5">
            <a:extLst>
              <a:ext uri="{FF2B5EF4-FFF2-40B4-BE49-F238E27FC236}">
                <a16:creationId xmlns:a16="http://schemas.microsoft.com/office/drawing/2014/main" id="{D9655CB2-D4CD-D4D5-AAD8-75C3A5941DA9}"/>
              </a:ext>
            </a:extLst>
          </p:cNvPr>
          <p:cNvSpPr/>
          <p:nvPr/>
        </p:nvSpPr>
        <p:spPr>
          <a:xfrm>
            <a:off x="2657301" y="61641"/>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RÉALISATIONS (2/12)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CA2218-6C5B-1F6C-335C-825D65AEAE63}"/>
              </a:ext>
            </a:extLst>
          </p:cNvPr>
          <p:cNvSpPr/>
          <p:nvPr/>
        </p:nvSpPr>
        <p:spPr>
          <a:xfrm>
            <a:off x="180975" y="628650"/>
            <a:ext cx="11652250" cy="1038225"/>
          </a:xfrm>
          <a:prstGeom prst="rect">
            <a:avLst/>
          </a:prstGeom>
        </p:spPr>
        <p:txBody>
          <a:bodyPr>
            <a:spAutoFit/>
          </a:bodyPr>
          <a:lstStyle/>
          <a:p>
            <a:pPr marL="342900" indent="-342900" algn="just">
              <a:lnSpc>
                <a:spcPct val="150000"/>
              </a:lnSpc>
              <a:buFont typeface="Wingdings" panose="05000000000000000000" pitchFamily="2" charset="2"/>
              <a:buChar char="q"/>
              <a:defRPr/>
            </a:pPr>
            <a:r>
              <a:rPr lang="fr-FR" sz="2200" b="1" i="1" dirty="0">
                <a:latin typeface="Tahoma" panose="020B0604030504040204" pitchFamily="34" charset="0"/>
                <a:ea typeface="Tahoma" panose="020B0604030504040204" pitchFamily="34" charset="0"/>
                <a:cs typeface="Tahoma" panose="020B0604030504040204" pitchFamily="34" charset="0"/>
              </a:rPr>
              <a:t>Dans le secteur de la Fonction publique (suite) </a:t>
            </a:r>
            <a:r>
              <a:rPr lang="x-none" sz="2200" dirty="0">
                <a:latin typeface="Tahoma" panose="020B0604030504040204" pitchFamily="34" charset="0"/>
                <a:ea typeface="Tahoma" panose="020B0604030504040204" pitchFamily="34" charset="0"/>
                <a:cs typeface="Tahoma" panose="020B0604030504040204" pitchFamily="34" charset="0"/>
              </a:rPr>
              <a:t>: </a:t>
            </a:r>
            <a:endParaRPr lang="fr-FR" sz="2200" dirty="0">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r>
              <a:rPr lang="fr-FR" sz="2200" b="1" dirty="0">
                <a:latin typeface="Tahoma" panose="020B0604030504040204" pitchFamily="34" charset="0"/>
                <a:ea typeface="Tahoma" panose="020B0604030504040204" pitchFamily="34" charset="0"/>
                <a:cs typeface="Tahoma" panose="020B0604030504040204" pitchFamily="34" charset="0"/>
              </a:rPr>
              <a:t>c-Recrutements </a:t>
            </a:r>
            <a:endParaRPr lang="fr-FR" sz="2200" b="1" i="1" dirty="0">
              <a:latin typeface="Tahoma" panose="020B0604030504040204" pitchFamily="34" charset="0"/>
              <a:ea typeface="Tahoma" panose="020B0604030504040204" pitchFamily="34" charset="0"/>
              <a:cs typeface="Tahoma" panose="020B0604030504040204" pitchFamily="34" charset="0"/>
            </a:endParaRPr>
          </a:p>
        </p:txBody>
      </p:sp>
      <p:sp>
        <p:nvSpPr>
          <p:cNvPr id="2" name="Text Box 3">
            <a:extLst>
              <a:ext uri="{FF2B5EF4-FFF2-40B4-BE49-F238E27FC236}">
                <a16:creationId xmlns:a16="http://schemas.microsoft.com/office/drawing/2014/main" id="{41B42247-C078-4A5E-28E4-AF9CD0851A05}"/>
              </a:ext>
            </a:extLst>
          </p:cNvPr>
          <p:cNvSpPr txBox="1">
            <a:spLocks noChangeArrowheads="1"/>
          </p:cNvSpPr>
          <p:nvPr/>
        </p:nvSpPr>
        <p:spPr bwMode="auto">
          <a:xfrm>
            <a:off x="11733213" y="6429375"/>
            <a:ext cx="433387"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14</a:t>
            </a:r>
          </a:p>
        </p:txBody>
      </p:sp>
      <p:pic>
        <p:nvPicPr>
          <p:cNvPr id="20484" name="Image 0" descr="Entête ministère sous Tutelle-01.png">
            <a:extLst>
              <a:ext uri="{FF2B5EF4-FFF2-40B4-BE49-F238E27FC236}">
                <a16:creationId xmlns:a16="http://schemas.microsoft.com/office/drawing/2014/main" id="{32DF96F7-E81F-F019-6269-D2539618D4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à coins arrondis 5">
            <a:extLst>
              <a:ext uri="{FF2B5EF4-FFF2-40B4-BE49-F238E27FC236}">
                <a16:creationId xmlns:a16="http://schemas.microsoft.com/office/drawing/2014/main" id="{E1AC00CE-2626-17C7-05CB-E241FB070FDC}"/>
              </a:ext>
            </a:extLst>
          </p:cNvPr>
          <p:cNvSpPr/>
          <p:nvPr/>
        </p:nvSpPr>
        <p:spPr>
          <a:xfrm>
            <a:off x="2657301" y="61641"/>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(3/12)</a:t>
            </a:r>
          </a:p>
        </p:txBody>
      </p:sp>
      <p:sp>
        <p:nvSpPr>
          <p:cNvPr id="6" name="ZoneTexte 5">
            <a:extLst>
              <a:ext uri="{FF2B5EF4-FFF2-40B4-BE49-F238E27FC236}">
                <a16:creationId xmlns:a16="http://schemas.microsoft.com/office/drawing/2014/main" id="{397375CE-813B-8291-F3AC-664A6FC9D76C}"/>
              </a:ext>
            </a:extLst>
          </p:cNvPr>
          <p:cNvSpPr txBox="1"/>
          <p:nvPr/>
        </p:nvSpPr>
        <p:spPr>
          <a:xfrm>
            <a:off x="180975" y="1603375"/>
            <a:ext cx="11552238" cy="5100638"/>
          </a:xfrm>
          <a:prstGeom prst="rect">
            <a:avLst/>
          </a:prstGeom>
          <a:noFill/>
        </p:spPr>
        <p:txBody>
          <a:bodyPr>
            <a:spAutoFit/>
          </a:bodyPr>
          <a:lstStyle/>
          <a:p>
            <a:pPr>
              <a:lnSpc>
                <a:spcPct val="150000"/>
              </a:lnSpc>
              <a:defRPr/>
            </a:pPr>
            <a:r>
              <a:rPr lang="fr-FR" sz="2200" dirty="0">
                <a:latin typeface="Tahoma" panose="020B0604030504040204" pitchFamily="34" charset="0"/>
                <a:ea typeface="Tahoma" panose="020B0604030504040204" pitchFamily="34" charset="0"/>
                <a:cs typeface="Tahoma" panose="020B0604030504040204" pitchFamily="34" charset="0"/>
              </a:rPr>
              <a:t>Au cours de l’année 2025, </a:t>
            </a:r>
            <a:r>
              <a:rPr lang="fr-FR" sz="2200" b="1" dirty="0">
                <a:latin typeface="Tahoma" panose="020B0604030504040204" pitchFamily="34" charset="0"/>
                <a:ea typeface="Tahoma" panose="020B0604030504040204" pitchFamily="34" charset="0"/>
                <a:cs typeface="Tahoma" panose="020B0604030504040204" pitchFamily="34" charset="0"/>
              </a:rPr>
              <a:t>824</a:t>
            </a:r>
            <a:r>
              <a:rPr lang="fr-FR" sz="2200" dirty="0">
                <a:latin typeface="Tahoma" panose="020B0604030504040204" pitchFamily="34" charset="0"/>
                <a:ea typeface="Tahoma" panose="020B0604030504040204" pitchFamily="34" charset="0"/>
                <a:cs typeface="Tahoma" panose="020B0604030504040204" pitchFamily="34" charset="0"/>
              </a:rPr>
              <a:t> agents de l’Etat ont été recrutés dont :</a:t>
            </a:r>
          </a:p>
          <a:p>
            <a:pPr marL="342900" indent="-342900">
              <a:lnSpc>
                <a:spcPct val="150000"/>
              </a:lnSpc>
              <a:buFont typeface="Wingdings" panose="05000000000000000000" pitchFamily="2" charset="2"/>
              <a:buChar char="Ø"/>
              <a:defRPr/>
            </a:pPr>
            <a:r>
              <a:rPr lang="fr-FR" sz="2200" b="1" dirty="0">
                <a:latin typeface="Tahoma" panose="020B0604030504040204" pitchFamily="34" charset="0"/>
                <a:ea typeface="Tahoma" panose="020B0604030504040204" pitchFamily="34" charset="0"/>
                <a:cs typeface="Tahoma" panose="020B0604030504040204" pitchFamily="34" charset="0"/>
              </a:rPr>
              <a:t>256</a:t>
            </a:r>
            <a:r>
              <a:rPr lang="fr-FR" sz="2200" dirty="0">
                <a:latin typeface="Tahoma" panose="020B0604030504040204" pitchFamily="34" charset="0"/>
                <a:ea typeface="Tahoma" panose="020B0604030504040204" pitchFamily="34" charset="0"/>
                <a:cs typeface="Tahoma" panose="020B0604030504040204" pitchFamily="34" charset="0"/>
              </a:rPr>
              <a:t> agents contractuels de droit public des Collectivités Territoriales pour le secteur de la Santé ;</a:t>
            </a:r>
          </a:p>
          <a:p>
            <a:pPr marL="342900" indent="-342900">
              <a:lnSpc>
                <a:spcPct val="150000"/>
              </a:lnSpc>
              <a:buFont typeface="Wingdings" panose="05000000000000000000" pitchFamily="2" charset="2"/>
              <a:buChar char="Ø"/>
              <a:defRPr/>
            </a:pPr>
            <a:r>
              <a:rPr lang="fr-FR" sz="2200" b="1" dirty="0">
                <a:latin typeface="Tahoma" panose="020B0604030504040204" pitchFamily="34" charset="0"/>
                <a:ea typeface="Tahoma" panose="020B0604030504040204" pitchFamily="34" charset="0"/>
                <a:cs typeface="Tahoma" panose="020B0604030504040204" pitchFamily="34" charset="0"/>
              </a:rPr>
              <a:t>250</a:t>
            </a:r>
            <a:r>
              <a:rPr lang="fr-FR" sz="2200" dirty="0">
                <a:latin typeface="Tahoma" panose="020B0604030504040204" pitchFamily="34" charset="0"/>
                <a:ea typeface="Tahoma" panose="020B0604030504040204" pitchFamily="34" charset="0"/>
                <a:cs typeface="Tahoma" panose="020B0604030504040204" pitchFamily="34" charset="0"/>
              </a:rPr>
              <a:t> agents assistants en position probatoire ;</a:t>
            </a:r>
          </a:p>
          <a:p>
            <a:pPr marL="342900" indent="-342900">
              <a:lnSpc>
                <a:spcPct val="150000"/>
              </a:lnSpc>
              <a:buFont typeface="Wingdings" panose="05000000000000000000" pitchFamily="2" charset="2"/>
              <a:buChar char="Ø"/>
              <a:defRPr/>
            </a:pPr>
            <a:r>
              <a:rPr lang="fr-FR" sz="2200" b="1" dirty="0">
                <a:latin typeface="Tahoma" panose="020B0604030504040204" pitchFamily="34" charset="0"/>
                <a:ea typeface="Tahoma" panose="020B0604030504040204" pitchFamily="34" charset="0"/>
                <a:cs typeface="Tahoma" panose="020B0604030504040204" pitchFamily="34" charset="0"/>
              </a:rPr>
              <a:t>117</a:t>
            </a:r>
            <a:r>
              <a:rPr lang="fr-FR" sz="2200" dirty="0">
                <a:latin typeface="Tahoma" panose="020B0604030504040204" pitchFamily="34" charset="0"/>
                <a:ea typeface="Tahoma" panose="020B0604030504040204" pitchFamily="34" charset="0"/>
                <a:cs typeface="Tahoma" panose="020B0604030504040204" pitchFamily="34" charset="0"/>
              </a:rPr>
              <a:t> ACDPE au profit du MTFP, du MASM et du MESRS ;</a:t>
            </a:r>
          </a:p>
          <a:p>
            <a:pPr marL="342900" indent="-342900">
              <a:lnSpc>
                <a:spcPct val="150000"/>
              </a:lnSpc>
              <a:buFont typeface="Wingdings" panose="05000000000000000000" pitchFamily="2" charset="2"/>
              <a:buChar char="Ø"/>
              <a:defRPr/>
            </a:pPr>
            <a:r>
              <a:rPr lang="fr-FR" sz="2200" b="1" dirty="0">
                <a:latin typeface="Tahoma" panose="020B0604030504040204" pitchFamily="34" charset="0"/>
                <a:ea typeface="Tahoma" panose="020B0604030504040204" pitchFamily="34" charset="0"/>
                <a:cs typeface="Tahoma" panose="020B0604030504040204" pitchFamily="34" charset="0"/>
              </a:rPr>
              <a:t>172 </a:t>
            </a:r>
            <a:r>
              <a:rPr lang="fr-FR" sz="2200" dirty="0">
                <a:latin typeface="Tahoma" panose="020B0604030504040204" pitchFamily="34" charset="0"/>
                <a:ea typeface="Tahoma" panose="020B0604030504040204" pitchFamily="34" charset="0"/>
                <a:cs typeface="Tahoma" panose="020B0604030504040204" pitchFamily="34" charset="0"/>
              </a:rPr>
              <a:t>fonctionnaires de l’Etat recrutés  au profit du MEF ;</a:t>
            </a:r>
          </a:p>
          <a:p>
            <a:pPr marL="342900" indent="-342900">
              <a:lnSpc>
                <a:spcPct val="150000"/>
              </a:lnSpc>
              <a:buFont typeface="Wingdings" panose="05000000000000000000" pitchFamily="2" charset="2"/>
              <a:buChar char="Ø"/>
              <a:defRPr/>
            </a:pPr>
            <a:r>
              <a:rPr lang="fr-FR" sz="2200" b="1" dirty="0">
                <a:latin typeface="Tahoma" panose="020B0604030504040204" pitchFamily="34" charset="0"/>
                <a:ea typeface="Tahoma" panose="020B0604030504040204" pitchFamily="34" charset="0"/>
                <a:cs typeface="Tahoma" panose="020B0604030504040204" pitchFamily="34" charset="0"/>
              </a:rPr>
              <a:t>29</a:t>
            </a:r>
            <a:r>
              <a:rPr lang="fr-FR" sz="2200" dirty="0">
                <a:latin typeface="Tahoma" panose="020B0604030504040204" pitchFamily="34" charset="0"/>
                <a:ea typeface="Tahoma" panose="020B0604030504040204" pitchFamily="34" charset="0"/>
                <a:cs typeface="Tahoma" panose="020B0604030504040204" pitchFamily="34" charset="0"/>
              </a:rPr>
              <a:t> internes des hôpitaux recrutés au profit du Ministère de la Santé ;</a:t>
            </a:r>
          </a:p>
          <a:p>
            <a:pPr>
              <a:lnSpc>
                <a:spcPct val="150000"/>
              </a:lnSpc>
              <a:defRPr/>
            </a:pPr>
            <a:r>
              <a:rPr lang="fr-FR" sz="2200" dirty="0">
                <a:latin typeface="Tahoma" panose="020B0604030504040204" pitchFamily="34" charset="0"/>
                <a:ea typeface="Tahoma" panose="020B0604030504040204" pitchFamily="34" charset="0"/>
                <a:cs typeface="Tahoma" panose="020B0604030504040204" pitchFamily="34" charset="0"/>
              </a:rPr>
              <a:t>Ces recrutements induiront :</a:t>
            </a:r>
          </a:p>
          <a:p>
            <a:pPr marL="342900" indent="-342900">
              <a:lnSpc>
                <a:spcPct val="150000"/>
              </a:lnSpc>
              <a:buFont typeface="Wingdings" panose="05000000000000000000" pitchFamily="2" charset="2"/>
              <a:buChar char="q"/>
              <a:defRPr/>
            </a:pPr>
            <a:r>
              <a:rPr lang="fr-FR" sz="2200" dirty="0">
                <a:latin typeface="Tahoma" panose="020B0604030504040204" pitchFamily="34" charset="0"/>
                <a:ea typeface="Tahoma" panose="020B0604030504040204" pitchFamily="34" charset="0"/>
                <a:cs typeface="Tahoma" panose="020B0604030504040204" pitchFamily="34" charset="0"/>
              </a:rPr>
              <a:t>l’amélioration des soins de santé offerts aux populations et</a:t>
            </a:r>
          </a:p>
          <a:p>
            <a:pPr marL="342900" indent="-342900">
              <a:lnSpc>
                <a:spcPct val="150000"/>
              </a:lnSpc>
              <a:buFont typeface="Wingdings" panose="05000000000000000000" pitchFamily="2" charset="2"/>
              <a:buChar char="q"/>
              <a:defRPr/>
            </a:pPr>
            <a:r>
              <a:rPr lang="fr-FR" sz="2200" dirty="0">
                <a:latin typeface="Tahoma" panose="020B0604030504040204" pitchFamily="34" charset="0"/>
                <a:ea typeface="Tahoma" panose="020B0604030504040204" pitchFamily="34" charset="0"/>
                <a:cs typeface="Tahoma" panose="020B0604030504040204" pitchFamily="34" charset="0"/>
              </a:rPr>
              <a:t>le renforcement des capacités humaines du MEF, du MTFP, du MASM et du MESRS.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E15BBFC-1515-F0C3-DDC9-B9157571F7C5}"/>
              </a:ext>
            </a:extLst>
          </p:cNvPr>
          <p:cNvSpPr>
            <a:spLocks noChangeArrowheads="1"/>
          </p:cNvSpPr>
          <p:nvPr/>
        </p:nvSpPr>
        <p:spPr bwMode="auto">
          <a:xfrm>
            <a:off x="113607" y="560775"/>
            <a:ext cx="11963400" cy="627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 typeface="Wingdings" panose="05000000000000000000" pitchFamily="2" charset="2"/>
              <a:buChar char="q"/>
            </a:pPr>
            <a:r>
              <a:rPr lang="fr-FR" altLang="fr-FR" sz="2200" b="1" i="1" dirty="0">
                <a:latin typeface="Tahoma" panose="020B0604030504040204" pitchFamily="34" charset="0"/>
                <a:cs typeface="Tahoma" panose="020B0604030504040204" pitchFamily="34" charset="0"/>
              </a:rPr>
              <a:t>Dans le secteur de la Fonction publique (suite et fin ) </a:t>
            </a:r>
            <a:r>
              <a:rPr lang="fr-FR" altLang="fr-FR" sz="2200" dirty="0">
                <a:latin typeface="Tahoma" panose="020B0604030504040204" pitchFamily="34" charset="0"/>
                <a:cs typeface="Tahoma" panose="020B0604030504040204" pitchFamily="34" charset="0"/>
              </a:rPr>
              <a:t>:</a:t>
            </a:r>
          </a:p>
          <a:p>
            <a:pPr>
              <a:lnSpc>
                <a:spcPct val="150000"/>
              </a:lnSpc>
              <a:spcBef>
                <a:spcPct val="0"/>
              </a:spcBef>
              <a:buFontTx/>
              <a:buNone/>
            </a:pPr>
            <a:r>
              <a:rPr lang="fr-FR" altLang="fr-FR" sz="2200" b="1" dirty="0">
                <a:latin typeface="Tahoma" panose="020B0604030504040204" pitchFamily="34" charset="0"/>
                <a:cs typeface="Tahoma" panose="020B0604030504040204" pitchFamily="34" charset="0"/>
              </a:rPr>
              <a:t>d-Retraite  </a:t>
            </a:r>
          </a:p>
          <a:p>
            <a:pPr>
              <a:lnSpc>
                <a:spcPct val="150000"/>
              </a:lnSpc>
              <a:spcBef>
                <a:spcPct val="0"/>
              </a:spcBef>
              <a:buFontTx/>
              <a:buNone/>
            </a:pPr>
            <a:r>
              <a:rPr lang="fr-FR" altLang="fr-FR" sz="2400" dirty="0">
                <a:latin typeface="Tahoma" panose="020B0604030504040204" pitchFamily="34" charset="0"/>
                <a:cs typeface="Tahoma" panose="020B0604030504040204" pitchFamily="34" charset="0"/>
              </a:rPr>
              <a:t>Au titre des progrès enregistrés en 2025, on peut citer :</a:t>
            </a:r>
            <a:endParaRPr lang="LID4096" altLang="fr-FR" sz="2400" dirty="0">
              <a:latin typeface="Tahoma" panose="020B0604030504040204" pitchFamily="34" charset="0"/>
              <a:cs typeface="Tahoma" panose="020B0604030504040204" pitchFamily="34" charset="0"/>
            </a:endParaRPr>
          </a:p>
          <a:p>
            <a:pPr algn="just">
              <a:lnSpc>
                <a:spcPct val="150000"/>
              </a:lnSpc>
              <a:spcBef>
                <a:spcPct val="0"/>
              </a:spcBef>
              <a:spcAft>
                <a:spcPts val="1000"/>
              </a:spcAft>
              <a:buFont typeface="Wingdings" panose="05000000000000000000" pitchFamily="2" charset="2"/>
              <a:buChar char="Ø"/>
            </a:pPr>
            <a:r>
              <a:rPr lang="fr-FR" altLang="fr-FR" sz="2400" dirty="0">
                <a:latin typeface="Tahoma" panose="020B0604030504040204" pitchFamily="34" charset="0"/>
                <a:cs typeface="Tahoma" panose="020B0604030504040204" pitchFamily="34" charset="0"/>
              </a:rPr>
              <a:t>la poursuite de la mise en œuvre des mesures d’accompagnement des agents contractuels de droit public de l’État (ACDPE) intervenues en 2019 et relatives à la prise en charge par le budget national, des versements des cotisations sociales des ACDPE ;</a:t>
            </a:r>
          </a:p>
          <a:p>
            <a:pPr algn="just">
              <a:lnSpc>
                <a:spcPct val="150000"/>
              </a:lnSpc>
              <a:spcBef>
                <a:spcPct val="0"/>
              </a:spcBef>
              <a:spcAft>
                <a:spcPts val="1000"/>
              </a:spcAft>
              <a:buFont typeface="Wingdings" panose="05000000000000000000" pitchFamily="2" charset="2"/>
              <a:buChar char="Ø"/>
            </a:pPr>
            <a:r>
              <a:rPr lang="fr-FR" altLang="fr-FR" sz="2400" dirty="0">
                <a:latin typeface="Tahoma" panose="020B0604030504040204" pitchFamily="34" charset="0"/>
                <a:cs typeface="Tahoma" panose="020B0604030504040204" pitchFamily="34" charset="0"/>
              </a:rPr>
              <a:t>la liquidation de la pension, le premier jour du mois suivant celui de la date du départ à la retraite sans que la production d’un dossier ne soit exigée au pensionné ;</a:t>
            </a:r>
          </a:p>
          <a:p>
            <a:pPr algn="just">
              <a:lnSpc>
                <a:spcPct val="150000"/>
              </a:lnSpc>
              <a:spcBef>
                <a:spcPct val="0"/>
              </a:spcBef>
              <a:spcAft>
                <a:spcPts val="1000"/>
              </a:spcAft>
              <a:buFont typeface="Wingdings" panose="05000000000000000000" pitchFamily="2" charset="2"/>
              <a:buChar char="Ø"/>
            </a:pPr>
            <a:r>
              <a:rPr lang="fr-FR" altLang="fr-FR" sz="2400" dirty="0">
                <a:latin typeface="Tahoma" panose="020B0604030504040204" pitchFamily="34" charset="0"/>
                <a:cs typeface="Tahoma" panose="020B0604030504040204" pitchFamily="34" charset="0"/>
              </a:rPr>
              <a:t>la sauvegarde des droits acquis des travailleurs ayant cotisé au niveau des deux (02) régimes (FNRB et CNSS)</a:t>
            </a:r>
            <a:endParaRPr lang="LID4096" altLang="fr-FR" sz="2200" dirty="0">
              <a:latin typeface="Tahoma" panose="020B0604030504040204" pitchFamily="34" charset="0"/>
              <a:cs typeface="Tahoma" panose="020B0604030504040204" pitchFamily="34" charset="0"/>
            </a:endParaRPr>
          </a:p>
        </p:txBody>
      </p:sp>
      <p:sp>
        <p:nvSpPr>
          <p:cNvPr id="5" name="Text Box 3">
            <a:extLst>
              <a:ext uri="{FF2B5EF4-FFF2-40B4-BE49-F238E27FC236}">
                <a16:creationId xmlns:a16="http://schemas.microsoft.com/office/drawing/2014/main" id="{F07F952C-A619-DE75-6C79-544803C96C64}"/>
              </a:ext>
            </a:extLst>
          </p:cNvPr>
          <p:cNvSpPr txBox="1">
            <a:spLocks noChangeArrowheads="1"/>
          </p:cNvSpPr>
          <p:nvPr/>
        </p:nvSpPr>
        <p:spPr bwMode="auto">
          <a:xfrm>
            <a:off x="11720513" y="6378575"/>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15</a:t>
            </a:r>
          </a:p>
        </p:txBody>
      </p:sp>
      <p:pic>
        <p:nvPicPr>
          <p:cNvPr id="22532" name="Image 0" descr="Entête ministère sous Tutelle-01.png">
            <a:extLst>
              <a:ext uri="{FF2B5EF4-FFF2-40B4-BE49-F238E27FC236}">
                <a16:creationId xmlns:a16="http://schemas.microsoft.com/office/drawing/2014/main" id="{2536FB3C-DFCA-6D60-A535-48EF7A0CCE1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5">
            <a:extLst>
              <a:ext uri="{FF2B5EF4-FFF2-40B4-BE49-F238E27FC236}">
                <a16:creationId xmlns:a16="http://schemas.microsoft.com/office/drawing/2014/main" id="{B52161E9-2643-88BB-6F3C-05BBE2AE549F}"/>
              </a:ext>
            </a:extLst>
          </p:cNvPr>
          <p:cNvSpPr/>
          <p:nvPr/>
        </p:nvSpPr>
        <p:spPr>
          <a:xfrm>
            <a:off x="2657301" y="40125"/>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(4/12)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3924A9-8073-638B-B50C-86AD1DDF216B}"/>
              </a:ext>
            </a:extLst>
          </p:cNvPr>
          <p:cNvSpPr/>
          <p:nvPr/>
        </p:nvSpPr>
        <p:spPr>
          <a:xfrm>
            <a:off x="236538" y="803275"/>
            <a:ext cx="11822112" cy="5376921"/>
          </a:xfrm>
          <a:prstGeom prst="rect">
            <a:avLst/>
          </a:prstGeom>
        </p:spPr>
        <p:txBody>
          <a:bodyPr>
            <a:spAutoFit/>
          </a:bodyPr>
          <a:lstStyle/>
          <a:p>
            <a:pPr marL="342900" indent="-342900" algn="just">
              <a:lnSpc>
                <a:spcPct val="150000"/>
              </a:lnSpc>
              <a:buFont typeface="Wingdings" panose="05000000000000000000" pitchFamily="2" charset="2"/>
              <a:buChar char="q"/>
              <a:defRPr/>
            </a:pPr>
            <a:r>
              <a:rPr lang="fr-FR" sz="2200" b="1" i="1" dirty="0">
                <a:latin typeface="Tahoma" panose="020B0604030504040204" pitchFamily="34" charset="0"/>
                <a:ea typeface="Tahoma" panose="020B0604030504040204" pitchFamily="34" charset="0"/>
                <a:cs typeface="Tahoma" panose="020B0604030504040204" pitchFamily="34" charset="0"/>
              </a:rPr>
              <a:t>Dans le secteur du Travail et de la Sécurité Sociale </a:t>
            </a:r>
            <a:r>
              <a:rPr lang="fr-FR" sz="2200" i="1" dirty="0">
                <a:latin typeface="Tahoma" panose="020B0604030504040204" pitchFamily="34" charset="0"/>
                <a:ea typeface="Tahoma" panose="020B0604030504040204" pitchFamily="34" charset="0"/>
                <a:cs typeface="Tahoma" panose="020B0604030504040204" pitchFamily="34" charset="0"/>
              </a:rPr>
              <a:t> </a:t>
            </a:r>
            <a:r>
              <a:rPr lang="x-none" sz="2200" i="1" dirty="0">
                <a:latin typeface="Tahoma" panose="020B0604030504040204" pitchFamily="34" charset="0"/>
                <a:ea typeface="Tahoma" panose="020B0604030504040204" pitchFamily="34" charset="0"/>
                <a:cs typeface="Tahoma" panose="020B0604030504040204" pitchFamily="34" charset="0"/>
              </a:rPr>
              <a:t>:</a:t>
            </a:r>
            <a:endParaRPr lang="fr-FR" sz="2200" i="1"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a:pPr>
            <a:r>
              <a:rPr lang="fr-FR" sz="2200" b="1" dirty="0">
                <a:latin typeface="Tahoma" panose="020B0604030504040204" pitchFamily="34" charset="0"/>
                <a:ea typeface="Tahoma" panose="020B0604030504040204" pitchFamily="34" charset="0"/>
                <a:cs typeface="Tahoma" panose="020B0604030504040204" pitchFamily="34" charset="0"/>
              </a:rPr>
              <a:t>a-Sous-secteur Travail </a:t>
            </a:r>
            <a:endParaRPr lang="fr-FR" sz="2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ts val="600"/>
              </a:spcBef>
              <a:defRPr/>
            </a:pPr>
            <a:r>
              <a:rPr lang="fr-FR" sz="2500" dirty="0">
                <a:latin typeface="Tahoma" panose="020B0604030504040204" pitchFamily="34" charset="0"/>
                <a:ea typeface="Tahoma" panose="020B0604030504040204" pitchFamily="34" charset="0"/>
                <a:cs typeface="Tahoma" panose="020B0604030504040204" pitchFamily="34" charset="0"/>
              </a:rPr>
              <a:t>En matière de lutte contre les pires formes de travail des enfants, les progrès obtenus ont trait à : </a:t>
            </a:r>
          </a:p>
          <a:p>
            <a:pPr marL="457200" indent="-457200" algn="just">
              <a:lnSpc>
                <a:spcPct val="150000"/>
              </a:lnSpc>
              <a:spcBef>
                <a:spcPts val="600"/>
              </a:spcBef>
              <a:buFont typeface="Wingdings" panose="05000000000000000000" pitchFamily="2" charset="2"/>
              <a:buChar char="§"/>
              <a:defRPr/>
            </a:pPr>
            <a:r>
              <a:rPr lang="fr-FR" sz="2500" dirty="0">
                <a:latin typeface="Tahoma" panose="020B0604030504040204" pitchFamily="34" charset="0"/>
                <a:ea typeface="Tahoma" panose="020B0604030504040204" pitchFamily="34" charset="0"/>
                <a:cs typeface="Tahoma" panose="020B0604030504040204" pitchFamily="34" charset="0"/>
              </a:rPr>
              <a:t>la mobilisation des acteurs concernés par la thématique de renforcement de la lutte contre le travail des enfants ;</a:t>
            </a:r>
          </a:p>
          <a:p>
            <a:pPr marL="457200" indent="-457200" algn="just">
              <a:lnSpc>
                <a:spcPct val="150000"/>
              </a:lnSpc>
              <a:spcBef>
                <a:spcPts val="600"/>
              </a:spcBef>
              <a:buFont typeface="Wingdings" panose="05000000000000000000" pitchFamily="2" charset="2"/>
              <a:buChar char="§"/>
              <a:defRPr/>
            </a:pPr>
            <a:r>
              <a:rPr lang="fr-FR" sz="2500" dirty="0">
                <a:latin typeface="Tahoma" panose="020B0604030504040204" pitchFamily="34" charset="0"/>
                <a:ea typeface="Tahoma" panose="020B0604030504040204" pitchFamily="34" charset="0"/>
                <a:cs typeface="Tahoma" panose="020B0604030504040204" pitchFamily="34" charset="0"/>
              </a:rPr>
              <a:t>la sensibilisation accrue des communautés et des acteurs concernés ;</a:t>
            </a:r>
          </a:p>
          <a:p>
            <a:pPr marL="457200" indent="-457200" algn="just">
              <a:lnSpc>
                <a:spcPct val="150000"/>
              </a:lnSpc>
              <a:spcBef>
                <a:spcPts val="600"/>
              </a:spcBef>
              <a:buFont typeface="Wingdings" panose="05000000000000000000" pitchFamily="2" charset="2"/>
              <a:buChar char="§"/>
              <a:defRPr/>
            </a:pPr>
            <a:r>
              <a:rPr lang="fr-FR" sz="2500" dirty="0">
                <a:latin typeface="Tahoma" panose="020B0604030504040204" pitchFamily="34" charset="0"/>
                <a:ea typeface="Tahoma" panose="020B0604030504040204" pitchFamily="34" charset="0"/>
                <a:cs typeface="Tahoma" panose="020B0604030504040204" pitchFamily="34" charset="0"/>
              </a:rPr>
              <a:t>l’intégration de la problématique du travail des enfants dans les politiques et les programmes budgétaires sectoriels ;</a:t>
            </a:r>
          </a:p>
        </p:txBody>
      </p:sp>
      <p:sp>
        <p:nvSpPr>
          <p:cNvPr id="5" name="Text Box 3">
            <a:extLst>
              <a:ext uri="{FF2B5EF4-FFF2-40B4-BE49-F238E27FC236}">
                <a16:creationId xmlns:a16="http://schemas.microsoft.com/office/drawing/2014/main" id="{077A7C38-B589-570E-42F5-BEAF537ED6FB}"/>
              </a:ext>
            </a:extLst>
          </p:cNvPr>
          <p:cNvSpPr txBox="1">
            <a:spLocks noChangeArrowheads="1"/>
          </p:cNvSpPr>
          <p:nvPr/>
        </p:nvSpPr>
        <p:spPr bwMode="auto">
          <a:xfrm>
            <a:off x="11707813" y="6342063"/>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16</a:t>
            </a:r>
          </a:p>
        </p:txBody>
      </p:sp>
      <p:pic>
        <p:nvPicPr>
          <p:cNvPr id="23556" name="Image 0" descr="Entête ministère sous Tutelle-01.png">
            <a:extLst>
              <a:ext uri="{FF2B5EF4-FFF2-40B4-BE49-F238E27FC236}">
                <a16:creationId xmlns:a16="http://schemas.microsoft.com/office/drawing/2014/main" id="{8111F6CE-C87E-33B9-3646-7101E9015DB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5">
            <a:extLst>
              <a:ext uri="{FF2B5EF4-FFF2-40B4-BE49-F238E27FC236}">
                <a16:creationId xmlns:a16="http://schemas.microsoft.com/office/drawing/2014/main" id="{B8A16A5E-FA50-53E5-93E2-6F50CE7E3AD5}"/>
              </a:ext>
            </a:extLst>
          </p:cNvPr>
          <p:cNvSpPr/>
          <p:nvPr/>
        </p:nvSpPr>
        <p:spPr>
          <a:xfrm>
            <a:off x="2657301" y="61641"/>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(5/12)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64D253-DA0E-B6A3-2431-7B62A485DC88}"/>
              </a:ext>
            </a:extLst>
          </p:cNvPr>
          <p:cNvSpPr/>
          <p:nvPr/>
        </p:nvSpPr>
        <p:spPr>
          <a:xfrm>
            <a:off x="236538" y="803275"/>
            <a:ext cx="11822112" cy="3223190"/>
          </a:xfrm>
          <a:prstGeom prst="rect">
            <a:avLst/>
          </a:prstGeom>
        </p:spPr>
        <p:txBody>
          <a:bodyPr>
            <a:spAutoFit/>
          </a:bodyPr>
          <a:lstStyle/>
          <a:p>
            <a:pPr marL="342900" indent="-342900" algn="just">
              <a:lnSpc>
                <a:spcPct val="150000"/>
              </a:lnSpc>
              <a:buFont typeface="Wingdings" panose="05000000000000000000" pitchFamily="2" charset="2"/>
              <a:buChar char="q"/>
              <a:defRPr/>
            </a:pPr>
            <a:r>
              <a:rPr lang="fr-FR" sz="2200" b="1" i="1" dirty="0">
                <a:latin typeface="Tahoma" panose="020B0604030504040204" pitchFamily="34" charset="0"/>
                <a:ea typeface="Tahoma" panose="020B0604030504040204" pitchFamily="34" charset="0"/>
                <a:cs typeface="Tahoma" panose="020B0604030504040204" pitchFamily="34" charset="0"/>
              </a:rPr>
              <a:t>Dans le secteur du Travail et de la Sécurité Sociale (suite) </a:t>
            </a:r>
            <a:r>
              <a:rPr lang="fr-FR" sz="2200" i="1" dirty="0">
                <a:latin typeface="Tahoma" panose="020B0604030504040204" pitchFamily="34" charset="0"/>
                <a:ea typeface="Tahoma" panose="020B0604030504040204" pitchFamily="34" charset="0"/>
                <a:cs typeface="Tahoma" panose="020B0604030504040204" pitchFamily="34" charset="0"/>
              </a:rPr>
              <a:t> </a:t>
            </a:r>
            <a:r>
              <a:rPr lang="x-none" sz="2200" i="1" dirty="0">
                <a:latin typeface="Tahoma" panose="020B0604030504040204" pitchFamily="34" charset="0"/>
                <a:ea typeface="Tahoma" panose="020B0604030504040204" pitchFamily="34" charset="0"/>
                <a:cs typeface="Tahoma" panose="020B0604030504040204" pitchFamily="34" charset="0"/>
              </a:rPr>
              <a:t>:</a:t>
            </a:r>
            <a:endParaRPr lang="fr-FR" sz="2200" i="1"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a:pPr>
            <a:r>
              <a:rPr lang="fr-FR" sz="2200" b="1" dirty="0">
                <a:latin typeface="Tahoma" panose="020B0604030504040204" pitchFamily="34" charset="0"/>
                <a:ea typeface="Tahoma" panose="020B0604030504040204" pitchFamily="34" charset="0"/>
                <a:cs typeface="Tahoma" panose="020B0604030504040204" pitchFamily="34" charset="0"/>
              </a:rPr>
              <a:t>a-Sous-secteur Travail (suite et fin)</a:t>
            </a:r>
          </a:p>
          <a:p>
            <a:pPr algn="just">
              <a:lnSpc>
                <a:spcPct val="150000"/>
              </a:lnSpc>
              <a:defRPr/>
            </a:pPr>
            <a:endParaRPr lang="fr-FR" sz="1050" dirty="0">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50000"/>
              </a:lnSpc>
              <a:spcBef>
                <a:spcPts val="600"/>
              </a:spcBef>
              <a:buFont typeface="Wingdings" panose="05000000000000000000" pitchFamily="2" charset="2"/>
              <a:buChar char="§"/>
              <a:defRPr/>
            </a:pPr>
            <a:r>
              <a:rPr lang="fr-FR" sz="2600" dirty="0">
                <a:latin typeface="Tahoma" panose="020B0604030504040204" pitchFamily="34" charset="0"/>
                <a:ea typeface="Tahoma" panose="020B0604030504040204" pitchFamily="34" charset="0"/>
                <a:cs typeface="Tahoma" panose="020B0604030504040204" pitchFamily="34" charset="0"/>
              </a:rPr>
              <a:t>la protection  des enfants contre les pires formes de travail ;</a:t>
            </a:r>
          </a:p>
          <a:p>
            <a:pPr marL="457200" indent="-457200" algn="just">
              <a:lnSpc>
                <a:spcPct val="150000"/>
              </a:lnSpc>
              <a:spcBef>
                <a:spcPts val="600"/>
              </a:spcBef>
              <a:buFont typeface="Wingdings" panose="05000000000000000000" pitchFamily="2" charset="2"/>
              <a:buChar char="§"/>
              <a:defRPr/>
            </a:pPr>
            <a:r>
              <a:rPr lang="fr-FR" sz="2600" dirty="0">
                <a:latin typeface="Tahoma" panose="020B0604030504040204" pitchFamily="34" charset="0"/>
                <a:ea typeface="Tahoma" panose="020B0604030504040204" pitchFamily="34" charset="0"/>
                <a:cs typeface="Tahoma" panose="020B0604030504040204" pitchFamily="34" charset="0"/>
              </a:rPr>
              <a:t> l’amélioration des conditions de travail des enfants et la promotion de leur bien-être ;</a:t>
            </a:r>
          </a:p>
        </p:txBody>
      </p:sp>
      <p:sp>
        <p:nvSpPr>
          <p:cNvPr id="5" name="Text Box 3">
            <a:extLst>
              <a:ext uri="{FF2B5EF4-FFF2-40B4-BE49-F238E27FC236}">
                <a16:creationId xmlns:a16="http://schemas.microsoft.com/office/drawing/2014/main" id="{ED632925-00B7-2452-CB39-A443AB78796C}"/>
              </a:ext>
            </a:extLst>
          </p:cNvPr>
          <p:cNvSpPr txBox="1">
            <a:spLocks noChangeArrowheads="1"/>
          </p:cNvSpPr>
          <p:nvPr/>
        </p:nvSpPr>
        <p:spPr bwMode="auto">
          <a:xfrm>
            <a:off x="11707813" y="6342063"/>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17</a:t>
            </a:r>
          </a:p>
        </p:txBody>
      </p:sp>
      <p:pic>
        <p:nvPicPr>
          <p:cNvPr id="24580" name="Image 0" descr="Entête ministère sous Tutelle-01.png">
            <a:extLst>
              <a:ext uri="{FF2B5EF4-FFF2-40B4-BE49-F238E27FC236}">
                <a16:creationId xmlns:a16="http://schemas.microsoft.com/office/drawing/2014/main" id="{3E0FE037-069C-B2B2-576C-128FB55E7B8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5">
            <a:extLst>
              <a:ext uri="{FF2B5EF4-FFF2-40B4-BE49-F238E27FC236}">
                <a16:creationId xmlns:a16="http://schemas.microsoft.com/office/drawing/2014/main" id="{ED9B3D73-9CD0-DCA5-A665-3F343FBDD124}"/>
              </a:ext>
            </a:extLst>
          </p:cNvPr>
          <p:cNvSpPr/>
          <p:nvPr/>
        </p:nvSpPr>
        <p:spPr>
          <a:xfrm>
            <a:off x="2657301" y="61641"/>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(6/12)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6FBC71-6955-9030-3574-9F2CF02B2C98}"/>
              </a:ext>
            </a:extLst>
          </p:cNvPr>
          <p:cNvSpPr/>
          <p:nvPr/>
        </p:nvSpPr>
        <p:spPr>
          <a:xfrm>
            <a:off x="87313" y="715963"/>
            <a:ext cx="12104687" cy="6032934"/>
          </a:xfrm>
          <a:prstGeom prst="rect">
            <a:avLst/>
          </a:prstGeom>
        </p:spPr>
        <p:txBody>
          <a:bodyPr wrap="square">
            <a:spAutoFit/>
          </a:bodyPr>
          <a:lstStyle/>
          <a:p>
            <a:pPr marL="342900" indent="-342900" algn="just">
              <a:lnSpc>
                <a:spcPct val="150000"/>
              </a:lnSpc>
              <a:buFont typeface="Wingdings" panose="05000000000000000000" pitchFamily="2" charset="2"/>
              <a:buChar char="q"/>
              <a:defRPr/>
            </a:pPr>
            <a:r>
              <a:rPr lang="fr-FR" sz="2200" b="1" i="1" dirty="0">
                <a:latin typeface="Tahoma" panose="020B0604030504040204" pitchFamily="34" charset="0"/>
                <a:ea typeface="Tahoma" panose="020B0604030504040204" pitchFamily="34" charset="0"/>
                <a:cs typeface="Tahoma" panose="020B0604030504040204" pitchFamily="34" charset="0"/>
              </a:rPr>
              <a:t>Dans le secteur du Travail et de la Sécurité sociale</a:t>
            </a:r>
            <a:r>
              <a:rPr lang="fr-FR" sz="2200" i="1" dirty="0">
                <a:latin typeface="Tahoma" panose="020B0604030504040204" pitchFamily="34" charset="0"/>
                <a:ea typeface="Tahoma" panose="020B0604030504040204" pitchFamily="34" charset="0"/>
                <a:cs typeface="Tahoma" panose="020B0604030504040204" pitchFamily="34" charset="0"/>
              </a:rPr>
              <a:t> </a:t>
            </a:r>
            <a:r>
              <a:rPr lang="x-none" sz="2200" i="1" dirty="0">
                <a:latin typeface="Tahoma" panose="020B0604030504040204" pitchFamily="34" charset="0"/>
                <a:ea typeface="Tahoma" panose="020B0604030504040204" pitchFamily="34" charset="0"/>
                <a:cs typeface="Tahoma" panose="020B0604030504040204" pitchFamily="34" charset="0"/>
              </a:rPr>
              <a:t>: </a:t>
            </a:r>
            <a:r>
              <a:rPr lang="fr-FR" sz="2200" b="1" i="1" dirty="0">
                <a:latin typeface="Tahoma" panose="020B0604030504040204" pitchFamily="34" charset="0"/>
                <a:ea typeface="Tahoma" panose="020B0604030504040204" pitchFamily="34" charset="0"/>
                <a:cs typeface="Tahoma" panose="020B0604030504040204" pitchFamily="34" charset="0"/>
              </a:rPr>
              <a:t>(suite )</a:t>
            </a:r>
          </a:p>
          <a:p>
            <a:pPr algn="just">
              <a:lnSpc>
                <a:spcPct val="150000"/>
              </a:lnSpc>
              <a:spcBef>
                <a:spcPts val="600"/>
              </a:spcBef>
              <a:defRPr/>
            </a:pPr>
            <a:r>
              <a:rPr lang="fr-FR" sz="2200" dirty="0">
                <a:latin typeface="Tahoma" panose="020B0604030504040204" pitchFamily="34" charset="0"/>
                <a:ea typeface="Tahoma" panose="020B0604030504040204" pitchFamily="34" charset="0"/>
                <a:cs typeface="Tahoma" panose="020B0604030504040204" pitchFamily="34" charset="0"/>
              </a:rPr>
              <a:t> </a:t>
            </a:r>
            <a:r>
              <a:rPr lang="fr-FR" sz="2200" b="1" dirty="0">
                <a:latin typeface="Tahoma" panose="020B0604030504040204" pitchFamily="34" charset="0"/>
                <a:ea typeface="Tahoma" panose="020B0604030504040204" pitchFamily="34" charset="0"/>
                <a:cs typeface="Tahoma" panose="020B0604030504040204" pitchFamily="34" charset="0"/>
              </a:rPr>
              <a:t>b-Sous-secteur Sécurité sociale </a:t>
            </a:r>
            <a:r>
              <a:rPr lang="fr-FR" sz="2200" dirty="0">
                <a:latin typeface="Tahoma" panose="020B0604030504040204" pitchFamily="34" charset="0"/>
                <a:ea typeface="Tahoma" panose="020B0604030504040204" pitchFamily="34" charset="0"/>
                <a:cs typeface="Tahoma" panose="020B0604030504040204" pitchFamily="34" charset="0"/>
              </a:rPr>
              <a:t> </a:t>
            </a:r>
          </a:p>
          <a:p>
            <a:pPr algn="just">
              <a:lnSpc>
                <a:spcPct val="150000"/>
              </a:lnSpc>
              <a:defRPr/>
            </a:pPr>
            <a:r>
              <a:rPr lang="fr-FR" sz="2300" dirty="0">
                <a:latin typeface="Tahoma" panose="020B0604030504040204" pitchFamily="34" charset="0"/>
                <a:ea typeface="Tahoma" panose="020B0604030504040204" pitchFamily="34" charset="0"/>
                <a:cs typeface="Tahoma" panose="020B0604030504040204" pitchFamily="34" charset="0"/>
              </a:rPr>
              <a:t>Les réformes engagées à la CNSS ont contribué à la modernisation de l’outil de production  de la Caisse et à l’amélioration du rapprochement des  services des usagers-clients. </a:t>
            </a:r>
          </a:p>
          <a:p>
            <a:pPr algn="just">
              <a:lnSpc>
                <a:spcPct val="150000"/>
              </a:lnSpc>
              <a:defRPr/>
            </a:pPr>
            <a:r>
              <a:rPr lang="fr-FR" sz="2300" dirty="0">
                <a:latin typeface="Tahoma" panose="020B0604030504040204" pitchFamily="34" charset="0"/>
                <a:ea typeface="Tahoma" panose="020B0604030504040204" pitchFamily="34" charset="0"/>
                <a:cs typeface="Tahoma" panose="020B0604030504040204" pitchFamily="34" charset="0"/>
              </a:rPr>
              <a:t>Il s’agit de : </a:t>
            </a:r>
          </a:p>
          <a:p>
            <a:pPr algn="just">
              <a:lnSpc>
                <a:spcPct val="150000"/>
              </a:lnSpc>
              <a:spcAft>
                <a:spcPts val="1000"/>
              </a:spcAft>
              <a:defRPr/>
            </a:pPr>
            <a:r>
              <a:rPr lang="fr-FR" sz="2300" dirty="0">
                <a:latin typeface="Tahoma" panose="020B0604030504040204" pitchFamily="34" charset="0"/>
                <a:ea typeface="Tahoma" panose="020B0604030504040204" pitchFamily="34" charset="0"/>
                <a:cs typeface="Tahoma" panose="020B0604030504040204" pitchFamily="34" charset="0"/>
              </a:rPr>
              <a:t>• démarrage du projet d’implémentation du Système Intégré de Gestion de Sécurité Sociale (SIGESS) dont le lot 1 relatif au module de l’immatriculation et de recouvrement des cotisations sociales en cours de réalisation, sera mis en exploitation dès janvier 2026 ;</a:t>
            </a:r>
          </a:p>
          <a:p>
            <a:pPr algn="just">
              <a:lnSpc>
                <a:spcPct val="150000"/>
              </a:lnSpc>
              <a:spcAft>
                <a:spcPts val="1000"/>
              </a:spcAft>
              <a:defRPr/>
            </a:pPr>
            <a:r>
              <a:rPr lang="fr-FR" sz="2300" dirty="0">
                <a:latin typeface="Tahoma" panose="020B0604030504040204" pitchFamily="34" charset="0"/>
                <a:ea typeface="Tahoma" panose="020B0604030504040204" pitchFamily="34" charset="0"/>
                <a:cs typeface="Tahoma" panose="020B0604030504040204" pitchFamily="34" charset="0"/>
              </a:rPr>
              <a:t>• déconcentration du traitement des droits de réversion (pensions des survivants veuves et orphelins) a été finalisée dans certaines agences, contribuant à la réduction sensible des délais de liquidation des droits ;</a:t>
            </a:r>
            <a:endParaRPr lang="fr-FR" sz="2000" dirty="0"/>
          </a:p>
        </p:txBody>
      </p:sp>
      <p:sp>
        <p:nvSpPr>
          <p:cNvPr id="5" name="Text Box 3">
            <a:extLst>
              <a:ext uri="{FF2B5EF4-FFF2-40B4-BE49-F238E27FC236}">
                <a16:creationId xmlns:a16="http://schemas.microsoft.com/office/drawing/2014/main" id="{335C7544-C167-B4D0-EE46-15A6DAB9E20E}"/>
              </a:ext>
            </a:extLst>
          </p:cNvPr>
          <p:cNvSpPr txBox="1">
            <a:spLocks noChangeArrowheads="1"/>
          </p:cNvSpPr>
          <p:nvPr/>
        </p:nvSpPr>
        <p:spPr bwMode="auto">
          <a:xfrm>
            <a:off x="11750675" y="6427788"/>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18</a:t>
            </a:r>
          </a:p>
        </p:txBody>
      </p:sp>
      <p:pic>
        <p:nvPicPr>
          <p:cNvPr id="26628" name="Image 0" descr="Entête ministère sous Tutelle-01.png">
            <a:extLst>
              <a:ext uri="{FF2B5EF4-FFF2-40B4-BE49-F238E27FC236}">
                <a16:creationId xmlns:a16="http://schemas.microsoft.com/office/drawing/2014/main" id="{66BC2A9B-2440-8E3F-AF70-E9C829E6601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5">
            <a:extLst>
              <a:ext uri="{FF2B5EF4-FFF2-40B4-BE49-F238E27FC236}">
                <a16:creationId xmlns:a16="http://schemas.microsoft.com/office/drawing/2014/main" id="{6D05210A-15C4-183E-83F8-B66A6A238A0C}"/>
              </a:ext>
            </a:extLst>
          </p:cNvPr>
          <p:cNvSpPr/>
          <p:nvPr/>
        </p:nvSpPr>
        <p:spPr>
          <a:xfrm>
            <a:off x="2657301" y="61641"/>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(7/12)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5E4B0D-0192-C7FA-80FB-F3E775C15A93}"/>
              </a:ext>
            </a:extLst>
          </p:cNvPr>
          <p:cNvSpPr/>
          <p:nvPr/>
        </p:nvSpPr>
        <p:spPr>
          <a:xfrm>
            <a:off x="120650" y="582984"/>
            <a:ext cx="11950700" cy="5146089"/>
          </a:xfrm>
          <a:prstGeom prst="rect">
            <a:avLst/>
          </a:prstGeom>
        </p:spPr>
        <p:txBody>
          <a:bodyPr>
            <a:spAutoFit/>
          </a:bodyPr>
          <a:lstStyle/>
          <a:p>
            <a:pPr marL="342900" indent="-342900" algn="just">
              <a:lnSpc>
                <a:spcPct val="150000"/>
              </a:lnSpc>
              <a:buFont typeface="Wingdings" panose="05000000000000000000" pitchFamily="2" charset="2"/>
              <a:buChar char="q"/>
              <a:defRPr/>
            </a:pPr>
            <a:r>
              <a:rPr lang="fr-FR" sz="2200" b="1" i="1" dirty="0">
                <a:latin typeface="Tahoma" panose="020B0604030504040204" pitchFamily="34" charset="0"/>
                <a:ea typeface="Tahoma" panose="020B0604030504040204" pitchFamily="34" charset="0"/>
                <a:cs typeface="Tahoma" panose="020B0604030504040204" pitchFamily="34" charset="0"/>
              </a:rPr>
              <a:t>Dans le secteur du Travail et de la Sécurité sociale</a:t>
            </a:r>
            <a:r>
              <a:rPr lang="fr-FR" sz="2200" i="1" dirty="0">
                <a:latin typeface="Tahoma" panose="020B0604030504040204" pitchFamily="34" charset="0"/>
                <a:ea typeface="Tahoma" panose="020B0604030504040204" pitchFamily="34" charset="0"/>
                <a:cs typeface="Tahoma" panose="020B0604030504040204" pitchFamily="34" charset="0"/>
              </a:rPr>
              <a:t> </a:t>
            </a:r>
            <a:r>
              <a:rPr lang="x-none" sz="2200" i="1" dirty="0">
                <a:latin typeface="Tahoma" panose="020B0604030504040204" pitchFamily="34" charset="0"/>
                <a:ea typeface="Tahoma" panose="020B0604030504040204" pitchFamily="34" charset="0"/>
                <a:cs typeface="Tahoma" panose="020B0604030504040204" pitchFamily="34" charset="0"/>
              </a:rPr>
              <a:t>: </a:t>
            </a:r>
            <a:r>
              <a:rPr lang="fr-FR" sz="2200" b="1" i="1" dirty="0">
                <a:latin typeface="Tahoma" panose="020B0604030504040204" pitchFamily="34" charset="0"/>
                <a:ea typeface="Tahoma" panose="020B0604030504040204" pitchFamily="34" charset="0"/>
                <a:cs typeface="Tahoma" panose="020B0604030504040204" pitchFamily="34" charset="0"/>
              </a:rPr>
              <a:t>(suite)</a:t>
            </a:r>
          </a:p>
          <a:p>
            <a:pPr algn="just">
              <a:lnSpc>
                <a:spcPct val="150000"/>
              </a:lnSpc>
              <a:spcBef>
                <a:spcPts val="600"/>
              </a:spcBef>
              <a:defRPr/>
            </a:pPr>
            <a:r>
              <a:rPr lang="fr-FR" sz="2200" dirty="0">
                <a:latin typeface="Tahoma" panose="020B0604030504040204" pitchFamily="34" charset="0"/>
                <a:ea typeface="Tahoma" panose="020B0604030504040204" pitchFamily="34" charset="0"/>
                <a:cs typeface="Tahoma" panose="020B0604030504040204" pitchFamily="34" charset="0"/>
              </a:rPr>
              <a:t> </a:t>
            </a:r>
            <a:r>
              <a:rPr lang="fr-FR" sz="2200" b="1" dirty="0">
                <a:latin typeface="Tahoma" panose="020B0604030504040204" pitchFamily="34" charset="0"/>
                <a:ea typeface="Tahoma" panose="020B0604030504040204" pitchFamily="34" charset="0"/>
                <a:cs typeface="Tahoma" panose="020B0604030504040204" pitchFamily="34" charset="0"/>
              </a:rPr>
              <a:t>b-Sous-secteur Sécurité sociale (suite) </a:t>
            </a:r>
            <a:r>
              <a:rPr lang="fr-FR" sz="2200" dirty="0">
                <a:latin typeface="Tahoma" panose="020B0604030504040204" pitchFamily="34" charset="0"/>
                <a:ea typeface="Tahoma" panose="020B0604030504040204" pitchFamily="34" charset="0"/>
                <a:cs typeface="Tahoma" panose="020B0604030504040204" pitchFamily="34" charset="0"/>
              </a:rPr>
              <a:t> </a:t>
            </a:r>
          </a:p>
          <a:p>
            <a:pPr marL="457200" indent="-457200" algn="just">
              <a:lnSpc>
                <a:spcPct val="150000"/>
              </a:lnSpc>
              <a:spcBef>
                <a:spcPts val="0"/>
              </a:spcBef>
              <a:buFont typeface="Wingdings" panose="05000000000000000000" pitchFamily="2" charset="2"/>
              <a:buChar char="§"/>
              <a:defRPr/>
            </a:pPr>
            <a:r>
              <a:rPr lang="fr-FR" sz="2500" dirty="0">
                <a:latin typeface="Tahoma" panose="020B0604030504040204" pitchFamily="34" charset="0"/>
                <a:ea typeface="Tahoma" panose="020B0604030504040204" pitchFamily="34" charset="0"/>
                <a:cs typeface="Tahoma" panose="020B0604030504040204" pitchFamily="34" charset="0"/>
              </a:rPr>
              <a:t>Transfert du traitement des dossiers de prestations familiales dues aux pensionnés vers les agences régionales, afin d’améliorer la qualité des services rendus aux bénéficiaires ;</a:t>
            </a:r>
          </a:p>
          <a:p>
            <a:pPr marL="457200" indent="-457200" algn="just">
              <a:lnSpc>
                <a:spcPct val="150000"/>
              </a:lnSpc>
              <a:spcBef>
                <a:spcPts val="0"/>
              </a:spcBef>
              <a:buFont typeface="Wingdings" panose="05000000000000000000" pitchFamily="2" charset="2"/>
              <a:buChar char="§"/>
              <a:defRPr/>
            </a:pPr>
            <a:r>
              <a:rPr lang="fr-FR" sz="2500" dirty="0">
                <a:latin typeface="Tahoma" panose="020B0604030504040204" pitchFamily="34" charset="0"/>
                <a:ea typeface="Tahoma" panose="020B0604030504040204" pitchFamily="34" charset="0"/>
                <a:cs typeface="Tahoma" panose="020B0604030504040204" pitchFamily="34" charset="0"/>
              </a:rPr>
              <a:t>Réduction du délai de traitement des dossiers de pension qui était de 105 jours en 2023 à 30 jours depuis 2024. Cette performance a été maintenue et améliorée en 2025 pour permettre aux pensionnés de bénéficier de leur droit à pension dès le mois suivant celui de leur admission à la retraite ; </a:t>
            </a:r>
          </a:p>
        </p:txBody>
      </p:sp>
      <p:sp>
        <p:nvSpPr>
          <p:cNvPr id="5" name="Text Box 3">
            <a:extLst>
              <a:ext uri="{FF2B5EF4-FFF2-40B4-BE49-F238E27FC236}">
                <a16:creationId xmlns:a16="http://schemas.microsoft.com/office/drawing/2014/main" id="{E2311C3F-32C2-3483-443B-75A03F0E0B98}"/>
              </a:ext>
            </a:extLst>
          </p:cNvPr>
          <p:cNvSpPr txBox="1">
            <a:spLocks noChangeArrowheads="1"/>
          </p:cNvSpPr>
          <p:nvPr/>
        </p:nvSpPr>
        <p:spPr bwMode="auto">
          <a:xfrm>
            <a:off x="11707813" y="6386513"/>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19</a:t>
            </a:r>
          </a:p>
        </p:txBody>
      </p:sp>
      <p:pic>
        <p:nvPicPr>
          <p:cNvPr id="27652" name="Image 0" descr="Entête ministère sous Tutelle-01.png">
            <a:extLst>
              <a:ext uri="{FF2B5EF4-FFF2-40B4-BE49-F238E27FC236}">
                <a16:creationId xmlns:a16="http://schemas.microsoft.com/office/drawing/2014/main" id="{76303D7B-E676-5F82-8437-A6FF7869911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5">
            <a:extLst>
              <a:ext uri="{FF2B5EF4-FFF2-40B4-BE49-F238E27FC236}">
                <a16:creationId xmlns:a16="http://schemas.microsoft.com/office/drawing/2014/main" id="{576B6A8A-925D-7AEC-9CE0-1C45D9EB9AD3}"/>
              </a:ext>
            </a:extLst>
          </p:cNvPr>
          <p:cNvSpPr/>
          <p:nvPr/>
        </p:nvSpPr>
        <p:spPr>
          <a:xfrm>
            <a:off x="2657301" y="61641"/>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(8/12)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rme libre : forme 45">
            <a:extLst>
              <a:ext uri="{FF2B5EF4-FFF2-40B4-BE49-F238E27FC236}">
                <a16:creationId xmlns:a16="http://schemas.microsoft.com/office/drawing/2014/main" id="{2E9CDF48-A54A-7734-9B44-031D7609C87D}"/>
              </a:ext>
            </a:extLst>
          </p:cNvPr>
          <p:cNvSpPr/>
          <p:nvPr/>
        </p:nvSpPr>
        <p:spPr>
          <a:xfrm>
            <a:off x="0" y="120397"/>
            <a:ext cx="6118865" cy="6742617"/>
          </a:xfrm>
          <a:custGeom>
            <a:avLst/>
            <a:gdLst>
              <a:gd name="connsiteX0" fmla="*/ 0 w 6477000"/>
              <a:gd name="connsiteY0" fmla="*/ 0 h 5589639"/>
              <a:gd name="connsiteX1" fmla="*/ 3956487 w 6477000"/>
              <a:gd name="connsiteY1" fmla="*/ 0 h 5589639"/>
              <a:gd name="connsiteX2" fmla="*/ 6477000 w 6477000"/>
              <a:gd name="connsiteY2" fmla="*/ 5589639 h 5589639"/>
              <a:gd name="connsiteX3" fmla="*/ 0 w 6477000"/>
              <a:gd name="connsiteY3" fmla="*/ 5589639 h 5589639"/>
              <a:gd name="connsiteX4" fmla="*/ 0 w 6477000"/>
              <a:gd name="connsiteY4" fmla="*/ 0 h 5589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5589639">
                <a:moveTo>
                  <a:pt x="0" y="0"/>
                </a:moveTo>
                <a:lnTo>
                  <a:pt x="3956487" y="0"/>
                </a:lnTo>
                <a:lnTo>
                  <a:pt x="6477000" y="5589639"/>
                </a:lnTo>
                <a:lnTo>
                  <a:pt x="0" y="5589639"/>
                </a:lnTo>
                <a:lnTo>
                  <a:pt x="0" y="0"/>
                </a:lnTo>
                <a:close/>
              </a:path>
            </a:pathLst>
          </a:custGeom>
          <a:solidFill>
            <a:schemeClr val="accent5">
              <a:lumMod val="20000"/>
              <a:lumOff val="8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77661" tIns="38831" rIns="77661" bIns="38831" anchor="ctr"/>
          <a:lstStyle/>
          <a:p>
            <a:pPr algn="ctr" defTabSz="388323" eaLnBrk="1" fontAlgn="auto" hangingPunct="1">
              <a:spcBef>
                <a:spcPts val="0"/>
              </a:spcBef>
              <a:spcAft>
                <a:spcPts val="0"/>
              </a:spcAft>
              <a:defRPr/>
            </a:pPr>
            <a:endParaRPr lang="fr-FR" sz="1869"/>
          </a:p>
        </p:txBody>
      </p:sp>
      <p:sp>
        <p:nvSpPr>
          <p:cNvPr id="5" name="Rectangle 4">
            <a:extLst>
              <a:ext uri="{FF2B5EF4-FFF2-40B4-BE49-F238E27FC236}">
                <a16:creationId xmlns:a16="http://schemas.microsoft.com/office/drawing/2014/main" id="{4F2D333A-3B3B-A1C2-DC76-22EA9BEFAE90}"/>
              </a:ext>
            </a:extLst>
          </p:cNvPr>
          <p:cNvSpPr/>
          <p:nvPr/>
        </p:nvSpPr>
        <p:spPr>
          <a:xfrm>
            <a:off x="0" y="2787650"/>
            <a:ext cx="4725988" cy="1408113"/>
          </a:xfrm>
          <a:prstGeom prst="rect">
            <a:avLst/>
          </a:prstGeom>
          <a:solidFill>
            <a:srgbClr val="3399F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661" tIns="38831" rIns="77661" bIns="38831" anchor="ctr"/>
          <a:lstStyle/>
          <a:p>
            <a:pPr algn="ctr" defTabSz="388323" eaLnBrk="1" fontAlgn="auto" hangingPunct="1">
              <a:spcBef>
                <a:spcPts val="0"/>
              </a:spcBef>
              <a:spcAft>
                <a:spcPts val="0"/>
              </a:spcAft>
              <a:defRPr/>
            </a:pPr>
            <a:endParaRPr lang="fr-FR" sz="1869"/>
          </a:p>
        </p:txBody>
      </p:sp>
      <p:sp>
        <p:nvSpPr>
          <p:cNvPr id="7182" name="Rectangle 92">
            <a:extLst>
              <a:ext uri="{FF2B5EF4-FFF2-40B4-BE49-F238E27FC236}">
                <a16:creationId xmlns:a16="http://schemas.microsoft.com/office/drawing/2014/main" id="{D953C45E-B70C-ABFF-A998-96D48B10E0E4}"/>
              </a:ext>
            </a:extLst>
          </p:cNvPr>
          <p:cNvSpPr>
            <a:spLocks noChangeArrowheads="1"/>
          </p:cNvSpPr>
          <p:nvPr/>
        </p:nvSpPr>
        <p:spPr bwMode="auto">
          <a:xfrm>
            <a:off x="620713" y="2892425"/>
            <a:ext cx="3344862" cy="1123950"/>
          </a:xfrm>
          <a:prstGeom prst="rect">
            <a:avLst/>
          </a:prstGeom>
          <a:noFill/>
          <a:ln>
            <a:noFill/>
          </a:ln>
        </p:spPr>
        <p:txBody>
          <a:bodyPr lIns="77661" tIns="38831" rIns="77661" bIns="38831">
            <a:spAutoFit/>
          </a:bodyPr>
          <a:lstStyle>
            <a:lvl1pPr>
              <a:lnSpc>
                <a:spcPct val="90000"/>
              </a:lnSpc>
              <a:spcBef>
                <a:spcPts val="1150"/>
              </a:spcBef>
              <a:buFont typeface="Arial" panose="020B0604020202020204" pitchFamily="34" charset="0"/>
              <a:buChar char="•"/>
              <a:defRPr sz="3200">
                <a:solidFill>
                  <a:schemeClr val="tx1"/>
                </a:solidFill>
                <a:latin typeface="Montserrat Light" panose="00000400000000000000" pitchFamily="2" charset="0"/>
              </a:defRPr>
            </a:lvl1pPr>
            <a:lvl2pPr marL="742950" indent="-285750">
              <a:lnSpc>
                <a:spcPct val="90000"/>
              </a:lnSpc>
              <a:spcBef>
                <a:spcPts val="575"/>
              </a:spcBef>
              <a:buFont typeface="Arial" panose="020B0604020202020204" pitchFamily="34" charset="0"/>
              <a:buChar char="•"/>
              <a:defRPr sz="2800">
                <a:solidFill>
                  <a:schemeClr val="tx1"/>
                </a:solidFill>
                <a:latin typeface="Montserrat Light" panose="00000400000000000000" pitchFamily="2" charset="0"/>
              </a:defRPr>
            </a:lvl2pPr>
            <a:lvl3pPr marL="1143000" indent="-228600">
              <a:lnSpc>
                <a:spcPct val="90000"/>
              </a:lnSpc>
              <a:spcBef>
                <a:spcPts val="575"/>
              </a:spcBef>
              <a:buFont typeface="Arial" panose="020B0604020202020204" pitchFamily="34" charset="0"/>
              <a:buChar char="•"/>
              <a:defRPr sz="2400">
                <a:solidFill>
                  <a:schemeClr val="tx1"/>
                </a:solidFill>
                <a:latin typeface="Montserrat Light" panose="00000400000000000000" pitchFamily="2" charset="0"/>
              </a:defRPr>
            </a:lvl3pPr>
            <a:lvl4pPr marL="1600200" indent="-228600">
              <a:lnSpc>
                <a:spcPct val="90000"/>
              </a:lnSpc>
              <a:spcBef>
                <a:spcPts val="575"/>
              </a:spcBef>
              <a:buFont typeface="Arial" panose="020B0604020202020204" pitchFamily="34" charset="0"/>
              <a:buChar char="•"/>
              <a:defRPr sz="2100">
                <a:solidFill>
                  <a:schemeClr val="tx1"/>
                </a:solidFill>
                <a:latin typeface="Montserrat Light" panose="00000400000000000000" pitchFamily="2" charset="0"/>
              </a:defRPr>
            </a:lvl4pPr>
            <a:lvl5pPr marL="2057400" indent="-228600">
              <a:lnSpc>
                <a:spcPct val="90000"/>
              </a:lnSpc>
              <a:spcBef>
                <a:spcPts val="575"/>
              </a:spcBef>
              <a:buFont typeface="Arial" panose="020B0604020202020204" pitchFamily="34" charset="0"/>
              <a:buChar char="•"/>
              <a:defRPr sz="2100">
                <a:solidFill>
                  <a:schemeClr val="tx1"/>
                </a:solidFill>
                <a:latin typeface="Montserrat Light" panose="00000400000000000000" pitchFamily="2" charset="0"/>
              </a:defRPr>
            </a:lvl5pPr>
            <a:lvl6pPr marL="2514600" indent="-228600" defTabSz="455613" eaLnBrk="0" fontAlgn="base" hangingPunct="0">
              <a:lnSpc>
                <a:spcPct val="90000"/>
              </a:lnSpc>
              <a:spcBef>
                <a:spcPts val="575"/>
              </a:spcBef>
              <a:spcAft>
                <a:spcPct val="0"/>
              </a:spcAft>
              <a:buFont typeface="Arial" panose="020B0604020202020204" pitchFamily="34" charset="0"/>
              <a:buChar char="•"/>
              <a:defRPr sz="2100">
                <a:solidFill>
                  <a:schemeClr val="tx1"/>
                </a:solidFill>
                <a:latin typeface="Montserrat Light" panose="00000400000000000000" pitchFamily="2" charset="0"/>
              </a:defRPr>
            </a:lvl6pPr>
            <a:lvl7pPr marL="2971800" indent="-228600" defTabSz="455613" eaLnBrk="0" fontAlgn="base" hangingPunct="0">
              <a:lnSpc>
                <a:spcPct val="90000"/>
              </a:lnSpc>
              <a:spcBef>
                <a:spcPts val="575"/>
              </a:spcBef>
              <a:spcAft>
                <a:spcPct val="0"/>
              </a:spcAft>
              <a:buFont typeface="Arial" panose="020B0604020202020204" pitchFamily="34" charset="0"/>
              <a:buChar char="•"/>
              <a:defRPr sz="2100">
                <a:solidFill>
                  <a:schemeClr val="tx1"/>
                </a:solidFill>
                <a:latin typeface="Montserrat Light" panose="00000400000000000000" pitchFamily="2" charset="0"/>
              </a:defRPr>
            </a:lvl7pPr>
            <a:lvl8pPr marL="3429000" indent="-228600" defTabSz="455613" eaLnBrk="0" fontAlgn="base" hangingPunct="0">
              <a:lnSpc>
                <a:spcPct val="90000"/>
              </a:lnSpc>
              <a:spcBef>
                <a:spcPts val="575"/>
              </a:spcBef>
              <a:spcAft>
                <a:spcPct val="0"/>
              </a:spcAft>
              <a:buFont typeface="Arial" panose="020B0604020202020204" pitchFamily="34" charset="0"/>
              <a:buChar char="•"/>
              <a:defRPr sz="2100">
                <a:solidFill>
                  <a:schemeClr val="tx1"/>
                </a:solidFill>
                <a:latin typeface="Montserrat Light" panose="00000400000000000000" pitchFamily="2" charset="0"/>
              </a:defRPr>
            </a:lvl8pPr>
            <a:lvl9pPr marL="3886200" indent="-228600" defTabSz="455613" eaLnBrk="0" fontAlgn="base" hangingPunct="0">
              <a:lnSpc>
                <a:spcPct val="90000"/>
              </a:lnSpc>
              <a:spcBef>
                <a:spcPts val="575"/>
              </a:spcBef>
              <a:spcAft>
                <a:spcPct val="0"/>
              </a:spcAft>
              <a:buFont typeface="Arial" panose="020B0604020202020204" pitchFamily="34" charset="0"/>
              <a:buChar char="•"/>
              <a:defRPr sz="2100">
                <a:solidFill>
                  <a:schemeClr val="tx1"/>
                </a:solidFill>
                <a:latin typeface="Montserrat Light" panose="00000400000000000000" pitchFamily="2" charset="0"/>
              </a:defRPr>
            </a:lvl9pPr>
          </a:lstStyle>
          <a:p>
            <a:pPr algn="ctr" eaLnBrk="1" hangingPunct="1">
              <a:lnSpc>
                <a:spcPct val="100000"/>
              </a:lnSpc>
              <a:spcBef>
                <a:spcPct val="0"/>
              </a:spcBef>
              <a:buFontTx/>
              <a:buNone/>
              <a:defRPr/>
            </a:pPr>
            <a:r>
              <a:rPr lang="fr-FR" altLang="fr-FR" sz="6796" b="1" dirty="0">
                <a:solidFill>
                  <a:srgbClr val="002060"/>
                </a:solidFill>
                <a:latin typeface="Berlin Sans FB Demi" panose="020E0802020502020306" pitchFamily="34" charset="0"/>
              </a:rPr>
              <a:t>PLAN</a:t>
            </a:r>
            <a:endParaRPr lang="fr-FR" altLang="fr-FR" sz="8155" b="1" dirty="0">
              <a:solidFill>
                <a:srgbClr val="002060"/>
              </a:solidFill>
              <a:latin typeface="Berlin Sans FB Demi" panose="020E0802020502020306" pitchFamily="34" charset="0"/>
            </a:endParaRPr>
          </a:p>
        </p:txBody>
      </p:sp>
      <p:sp>
        <p:nvSpPr>
          <p:cNvPr id="2" name="Rectangle à coins arrondis 14">
            <a:extLst>
              <a:ext uri="{FF2B5EF4-FFF2-40B4-BE49-F238E27FC236}">
                <a16:creationId xmlns:a16="http://schemas.microsoft.com/office/drawing/2014/main" id="{0B4DCBB3-6FC7-DED8-88C0-517F3CA203FD}"/>
              </a:ext>
            </a:extLst>
          </p:cNvPr>
          <p:cNvSpPr/>
          <p:nvPr/>
        </p:nvSpPr>
        <p:spPr>
          <a:xfrm>
            <a:off x="7102747" y="231015"/>
            <a:ext cx="3396616" cy="419004"/>
          </a:xfrm>
          <a:prstGeom prst="roundRect">
            <a:avLst>
              <a:gd name="adj" fmla="val 1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379" dirty="0">
                <a:latin typeface="Berlin Sans FB Demi" panose="020E0802020502020306" pitchFamily="34" charset="0"/>
              </a:rPr>
              <a:t>  INTRODUCTION</a:t>
            </a:r>
          </a:p>
        </p:txBody>
      </p:sp>
      <p:sp>
        <p:nvSpPr>
          <p:cNvPr id="3" name="Rectangle à coins arrondis 6">
            <a:extLst>
              <a:ext uri="{FF2B5EF4-FFF2-40B4-BE49-F238E27FC236}">
                <a16:creationId xmlns:a16="http://schemas.microsoft.com/office/drawing/2014/main" id="{ADC879D6-332D-8F9B-D410-DBA5EBDD287C}"/>
              </a:ext>
            </a:extLst>
          </p:cNvPr>
          <p:cNvSpPr/>
          <p:nvPr/>
        </p:nvSpPr>
        <p:spPr>
          <a:xfrm>
            <a:off x="5806363" y="1204125"/>
            <a:ext cx="6026862" cy="571504"/>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defRPr/>
            </a:pPr>
            <a:r>
              <a:rPr lang="fr-FR" sz="1699" dirty="0">
                <a:latin typeface="Berlin Sans FB Demi" panose="020E0802020502020306" pitchFamily="34" charset="0"/>
              </a:rPr>
              <a:t>  I-PRÉSENTATION DU MINISTÈRE DU TRAVAIL ET DE LA </a:t>
            </a:r>
            <a:br>
              <a:rPr lang="fr-FR" sz="1699" dirty="0">
                <a:latin typeface="Berlin Sans FB Demi" panose="020E0802020502020306" pitchFamily="34" charset="0"/>
              </a:rPr>
            </a:br>
            <a:r>
              <a:rPr lang="fr-FR" sz="1699" dirty="0">
                <a:latin typeface="Berlin Sans FB Demi" panose="020E0802020502020306" pitchFamily="34" charset="0"/>
              </a:rPr>
              <a:t>     FONCTION PUBLIQUE (MTFP) </a:t>
            </a:r>
          </a:p>
        </p:txBody>
      </p:sp>
      <p:sp>
        <p:nvSpPr>
          <p:cNvPr id="4" name="Rectangle à coins arrondis 8">
            <a:extLst>
              <a:ext uri="{FF2B5EF4-FFF2-40B4-BE49-F238E27FC236}">
                <a16:creationId xmlns:a16="http://schemas.microsoft.com/office/drawing/2014/main" id="{97EF66F3-BBFD-B5C1-883B-13ADB49562D8}"/>
              </a:ext>
            </a:extLst>
          </p:cNvPr>
          <p:cNvSpPr/>
          <p:nvPr/>
        </p:nvSpPr>
        <p:spPr>
          <a:xfrm>
            <a:off x="5775772" y="3302806"/>
            <a:ext cx="6036184" cy="571504"/>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defRPr/>
            </a:pPr>
            <a:r>
              <a:rPr lang="fr-FR" sz="1699" dirty="0">
                <a:latin typeface="Berlin Sans FB Demi" panose="020E0802020502020306" pitchFamily="34" charset="0"/>
              </a:rPr>
              <a:t>  III-CONSOMMATION DES CRÉDITS AU 30 SEPTEMBRE 2025</a:t>
            </a:r>
          </a:p>
        </p:txBody>
      </p:sp>
      <p:sp>
        <p:nvSpPr>
          <p:cNvPr id="7" name="Rectangle à coins arrondis 10">
            <a:extLst>
              <a:ext uri="{FF2B5EF4-FFF2-40B4-BE49-F238E27FC236}">
                <a16:creationId xmlns:a16="http://schemas.microsoft.com/office/drawing/2014/main" id="{07A4221E-852B-F3F9-3F55-514DCA06ED47}"/>
              </a:ext>
            </a:extLst>
          </p:cNvPr>
          <p:cNvSpPr/>
          <p:nvPr/>
        </p:nvSpPr>
        <p:spPr>
          <a:xfrm>
            <a:off x="5768884" y="4338009"/>
            <a:ext cx="6043072" cy="507922"/>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defRPr/>
            </a:pPr>
            <a:r>
              <a:rPr lang="fr-FR" sz="1699" dirty="0">
                <a:latin typeface="Berlin Sans FB Demi" panose="020E0802020502020306" pitchFamily="34" charset="0"/>
              </a:rPr>
              <a:t>  IV-PRÉSENTATION DES CRÉDITS OUVERTS EN 2026</a:t>
            </a:r>
          </a:p>
          <a:p>
            <a:pPr>
              <a:defRPr/>
            </a:pPr>
            <a:endParaRPr lang="fr-FR" sz="1699" dirty="0">
              <a:latin typeface="Berlin Sans FB Demi" panose="020E0802020502020306" pitchFamily="34" charset="0"/>
            </a:endParaRPr>
          </a:p>
        </p:txBody>
      </p:sp>
      <p:sp>
        <p:nvSpPr>
          <p:cNvPr id="8" name="Rectangle à coins arrondis 11">
            <a:extLst>
              <a:ext uri="{FF2B5EF4-FFF2-40B4-BE49-F238E27FC236}">
                <a16:creationId xmlns:a16="http://schemas.microsoft.com/office/drawing/2014/main" id="{024F490B-DE18-1C1F-19FF-7A09E529FCFC}"/>
              </a:ext>
            </a:extLst>
          </p:cNvPr>
          <p:cNvSpPr/>
          <p:nvPr/>
        </p:nvSpPr>
        <p:spPr>
          <a:xfrm>
            <a:off x="5759563" y="5160112"/>
            <a:ext cx="6028993" cy="652272"/>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defRPr/>
            </a:pPr>
            <a:r>
              <a:rPr lang="fr-FR" sz="1699" dirty="0">
                <a:latin typeface="Berlin Sans FB Demi" panose="020E0802020502020306" pitchFamily="34" charset="0"/>
              </a:rPr>
              <a:t>V-PRÉSENTATION DU PORTEFEUILLE ACTIF DES PROJETS  </a:t>
            </a:r>
            <a:br>
              <a:rPr lang="fr-FR" sz="1699" dirty="0">
                <a:latin typeface="Berlin Sans FB Demi" panose="020E0802020502020306" pitchFamily="34" charset="0"/>
              </a:rPr>
            </a:br>
            <a:r>
              <a:rPr lang="fr-FR" sz="1699" dirty="0">
                <a:latin typeface="Berlin Sans FB Demi" panose="020E0802020502020306" pitchFamily="34" charset="0"/>
              </a:rPr>
              <a:t>      DU MTFP</a:t>
            </a:r>
          </a:p>
        </p:txBody>
      </p:sp>
      <p:sp>
        <p:nvSpPr>
          <p:cNvPr id="10" name="Rectangle à coins arrondis 14">
            <a:extLst>
              <a:ext uri="{FF2B5EF4-FFF2-40B4-BE49-F238E27FC236}">
                <a16:creationId xmlns:a16="http://schemas.microsoft.com/office/drawing/2014/main" id="{D9C1FD75-370F-70CC-C448-03B0336C182E}"/>
              </a:ext>
            </a:extLst>
          </p:cNvPr>
          <p:cNvSpPr/>
          <p:nvPr/>
        </p:nvSpPr>
        <p:spPr>
          <a:xfrm>
            <a:off x="7102747" y="6125247"/>
            <a:ext cx="3396616" cy="419004"/>
          </a:xfrm>
          <a:prstGeom prst="roundRect">
            <a:avLst>
              <a:gd name="adj" fmla="val 1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1699" dirty="0">
                <a:latin typeface="Berlin Sans FB Demi" panose="020E0802020502020306" pitchFamily="34" charset="0"/>
              </a:rPr>
              <a:t>  </a:t>
            </a:r>
            <a:r>
              <a:rPr lang="fr-FR" sz="2379" dirty="0">
                <a:latin typeface="Berlin Sans FB Demi" panose="020E0802020502020306" pitchFamily="34" charset="0"/>
              </a:rPr>
              <a:t>CONCLUSION</a:t>
            </a:r>
            <a:endParaRPr lang="fr-FR" sz="1699" dirty="0">
              <a:latin typeface="Berlin Sans FB Demi" panose="020E0802020502020306" pitchFamily="34" charset="0"/>
            </a:endParaRPr>
          </a:p>
        </p:txBody>
      </p:sp>
      <p:sp>
        <p:nvSpPr>
          <p:cNvPr id="12" name="Text Box 3">
            <a:extLst>
              <a:ext uri="{FF2B5EF4-FFF2-40B4-BE49-F238E27FC236}">
                <a16:creationId xmlns:a16="http://schemas.microsoft.com/office/drawing/2014/main" id="{F46337F8-E691-6E49-69BD-CCDB6FE30071}"/>
              </a:ext>
            </a:extLst>
          </p:cNvPr>
          <p:cNvSpPr txBox="1">
            <a:spLocks noChangeArrowheads="1"/>
          </p:cNvSpPr>
          <p:nvPr/>
        </p:nvSpPr>
        <p:spPr bwMode="auto">
          <a:xfrm>
            <a:off x="11758613" y="6400927"/>
            <a:ext cx="433387" cy="306387"/>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a:t>
            </a:r>
          </a:p>
        </p:txBody>
      </p:sp>
      <p:pic>
        <p:nvPicPr>
          <p:cNvPr id="6170" name="Image 0" descr="Entête ministère sous Tutelle-01.png">
            <a:extLst>
              <a:ext uri="{FF2B5EF4-FFF2-40B4-BE49-F238E27FC236}">
                <a16:creationId xmlns:a16="http://schemas.microsoft.com/office/drawing/2014/main" id="{57CFF1E5-59BB-ADC8-09D9-57A676193D4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à coins arrondis 8">
            <a:extLst>
              <a:ext uri="{FF2B5EF4-FFF2-40B4-BE49-F238E27FC236}">
                <a16:creationId xmlns:a16="http://schemas.microsoft.com/office/drawing/2014/main" id="{3F796C14-F526-D21C-6F3C-5EF541EB2A5A}"/>
              </a:ext>
            </a:extLst>
          </p:cNvPr>
          <p:cNvSpPr/>
          <p:nvPr/>
        </p:nvSpPr>
        <p:spPr>
          <a:xfrm>
            <a:off x="5797041" y="2267603"/>
            <a:ext cx="6036184" cy="571504"/>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defRPr/>
            </a:pPr>
            <a:r>
              <a:rPr lang="fr-FR" sz="1699" dirty="0">
                <a:latin typeface="Berlin Sans FB Demi" panose="020E0802020502020306" pitchFamily="34" charset="0"/>
              </a:rPr>
              <a:t>  II-POINT DE LA MISE EN ŒUVRE DES </a:t>
            </a:r>
            <a:br>
              <a:rPr lang="fr-FR" sz="1699" dirty="0">
                <a:latin typeface="Berlin Sans FB Demi" panose="020E0802020502020306" pitchFamily="34" charset="0"/>
              </a:rPr>
            </a:br>
            <a:r>
              <a:rPr lang="fr-FR" sz="1699" dirty="0">
                <a:latin typeface="Berlin Sans FB Demi" panose="020E0802020502020306" pitchFamily="34" charset="0"/>
              </a:rPr>
              <a:t>       RECOMMANDATIONS DE 2025</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8178BD-309E-12A2-2753-5A394DECC169}"/>
              </a:ext>
            </a:extLst>
          </p:cNvPr>
          <p:cNvSpPr/>
          <p:nvPr/>
        </p:nvSpPr>
        <p:spPr>
          <a:xfrm>
            <a:off x="120650" y="690563"/>
            <a:ext cx="11950700" cy="4481355"/>
          </a:xfrm>
          <a:prstGeom prst="rect">
            <a:avLst/>
          </a:prstGeom>
        </p:spPr>
        <p:txBody>
          <a:bodyPr>
            <a:spAutoFit/>
          </a:bodyPr>
          <a:lstStyle/>
          <a:p>
            <a:pPr marL="342900" indent="-342900" algn="just">
              <a:lnSpc>
                <a:spcPct val="150000"/>
              </a:lnSpc>
              <a:buFont typeface="Wingdings" panose="05000000000000000000" pitchFamily="2" charset="2"/>
              <a:buChar char="q"/>
              <a:defRPr/>
            </a:pPr>
            <a:r>
              <a:rPr lang="fr-FR" sz="2200" b="1" i="1" dirty="0">
                <a:latin typeface="Tahoma" panose="020B0604030504040204" pitchFamily="34" charset="0"/>
                <a:ea typeface="Tahoma" panose="020B0604030504040204" pitchFamily="34" charset="0"/>
                <a:cs typeface="Tahoma" panose="020B0604030504040204" pitchFamily="34" charset="0"/>
              </a:rPr>
              <a:t>Dans le secteur du Travail et de la Sécurité sociale</a:t>
            </a:r>
            <a:r>
              <a:rPr lang="fr-FR" sz="2200" i="1" dirty="0">
                <a:latin typeface="Tahoma" panose="020B0604030504040204" pitchFamily="34" charset="0"/>
                <a:ea typeface="Tahoma" panose="020B0604030504040204" pitchFamily="34" charset="0"/>
                <a:cs typeface="Tahoma" panose="020B0604030504040204" pitchFamily="34" charset="0"/>
              </a:rPr>
              <a:t> </a:t>
            </a:r>
            <a:r>
              <a:rPr lang="x-none" sz="2200" i="1" dirty="0">
                <a:latin typeface="Tahoma" panose="020B0604030504040204" pitchFamily="34" charset="0"/>
                <a:ea typeface="Tahoma" panose="020B0604030504040204" pitchFamily="34" charset="0"/>
                <a:cs typeface="Tahoma" panose="020B0604030504040204" pitchFamily="34" charset="0"/>
              </a:rPr>
              <a:t>: </a:t>
            </a:r>
            <a:r>
              <a:rPr lang="fr-FR" sz="2200" b="1" i="1" dirty="0">
                <a:latin typeface="Tahoma" panose="020B0604030504040204" pitchFamily="34" charset="0"/>
                <a:ea typeface="Tahoma" panose="020B0604030504040204" pitchFamily="34" charset="0"/>
                <a:cs typeface="Tahoma" panose="020B0604030504040204" pitchFamily="34" charset="0"/>
              </a:rPr>
              <a:t>(suite et fin)</a:t>
            </a:r>
          </a:p>
          <a:p>
            <a:pPr algn="just">
              <a:lnSpc>
                <a:spcPct val="150000"/>
              </a:lnSpc>
              <a:spcBef>
                <a:spcPts val="600"/>
              </a:spcBef>
              <a:defRPr/>
            </a:pPr>
            <a:r>
              <a:rPr lang="fr-FR" sz="2200" dirty="0">
                <a:latin typeface="Tahoma" panose="020B0604030504040204" pitchFamily="34" charset="0"/>
                <a:ea typeface="Tahoma" panose="020B0604030504040204" pitchFamily="34" charset="0"/>
                <a:cs typeface="Tahoma" panose="020B0604030504040204" pitchFamily="34" charset="0"/>
              </a:rPr>
              <a:t> </a:t>
            </a:r>
            <a:r>
              <a:rPr lang="fr-FR" sz="2200" b="1" dirty="0">
                <a:latin typeface="Tahoma" panose="020B0604030504040204" pitchFamily="34" charset="0"/>
                <a:ea typeface="Tahoma" panose="020B0604030504040204" pitchFamily="34" charset="0"/>
                <a:cs typeface="Tahoma" panose="020B0604030504040204" pitchFamily="34" charset="0"/>
              </a:rPr>
              <a:t>b-Sous-secteur Sécurité sociale (suite) </a:t>
            </a:r>
            <a:r>
              <a:rPr lang="fr-FR" sz="2200" dirty="0">
                <a:latin typeface="Tahoma" panose="020B0604030504040204" pitchFamily="34" charset="0"/>
                <a:ea typeface="Tahoma" panose="020B0604030504040204" pitchFamily="34" charset="0"/>
                <a:cs typeface="Tahoma" panose="020B0604030504040204" pitchFamily="34" charset="0"/>
              </a:rPr>
              <a:t> </a:t>
            </a:r>
          </a:p>
          <a:p>
            <a:pPr algn="just">
              <a:lnSpc>
                <a:spcPct val="150000"/>
              </a:lnSpc>
              <a:spcBef>
                <a:spcPts val="600"/>
              </a:spcBef>
              <a:defRPr/>
            </a:pPr>
            <a:endParaRPr lang="fr-FR"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50000"/>
              </a:lnSpc>
              <a:buFont typeface="Wingdings" panose="05000000000000000000" pitchFamily="2" charset="2"/>
              <a:buChar char="§"/>
              <a:defRPr/>
            </a:pPr>
            <a:r>
              <a:rPr lang="fr-FR" sz="2500" dirty="0">
                <a:latin typeface="Tahoma" panose="020B0604030504040204" pitchFamily="34" charset="0"/>
                <a:ea typeface="Tahoma" panose="020B0604030504040204" pitchFamily="34" charset="0"/>
                <a:cs typeface="Tahoma" panose="020B0604030504040204" pitchFamily="34" charset="0"/>
              </a:rPr>
              <a:t>Signature en cours d’un projet d’arrêté conjoint (MEF et MTFP) pour instaurer un paiement unique des pensions, destiné aux retraités dont les droits sont calculés selon la coordination des régimes CNSS-FNRB. Ce projet fait suite à la mise en place d’une procédure de paiement unique des pensions sous coordination.</a:t>
            </a:r>
          </a:p>
          <a:p>
            <a:pPr algn="just">
              <a:lnSpc>
                <a:spcPct val="150000"/>
              </a:lnSpc>
              <a:spcBef>
                <a:spcPts val="600"/>
              </a:spcBef>
              <a:defRPr/>
            </a:pPr>
            <a:endParaRPr lang="fr-FR" dirty="0"/>
          </a:p>
        </p:txBody>
      </p:sp>
      <p:sp>
        <p:nvSpPr>
          <p:cNvPr id="5" name="Text Box 3">
            <a:extLst>
              <a:ext uri="{FF2B5EF4-FFF2-40B4-BE49-F238E27FC236}">
                <a16:creationId xmlns:a16="http://schemas.microsoft.com/office/drawing/2014/main" id="{76732F33-0CC3-0315-2C7A-921E753F63A0}"/>
              </a:ext>
            </a:extLst>
          </p:cNvPr>
          <p:cNvSpPr txBox="1">
            <a:spLocks noChangeArrowheads="1"/>
          </p:cNvSpPr>
          <p:nvPr/>
        </p:nvSpPr>
        <p:spPr bwMode="auto">
          <a:xfrm>
            <a:off x="11814175" y="6424613"/>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20</a:t>
            </a:r>
          </a:p>
        </p:txBody>
      </p:sp>
      <p:pic>
        <p:nvPicPr>
          <p:cNvPr id="28676" name="Image 0" descr="Entête ministère sous Tutelle-01.png">
            <a:extLst>
              <a:ext uri="{FF2B5EF4-FFF2-40B4-BE49-F238E27FC236}">
                <a16:creationId xmlns:a16="http://schemas.microsoft.com/office/drawing/2014/main" id="{3E3DDAA7-F905-3DB8-7613-F5D3C863EF7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5">
            <a:extLst>
              <a:ext uri="{FF2B5EF4-FFF2-40B4-BE49-F238E27FC236}">
                <a16:creationId xmlns:a16="http://schemas.microsoft.com/office/drawing/2014/main" id="{74BC4D2C-A1DA-0D06-14FF-9CC988DA0818}"/>
              </a:ext>
            </a:extLst>
          </p:cNvPr>
          <p:cNvSpPr/>
          <p:nvPr/>
        </p:nvSpPr>
        <p:spPr>
          <a:xfrm>
            <a:off x="2657301" y="61641"/>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(9/12)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004C0F0C-A931-223B-ADBB-B6C98B824DCE}"/>
              </a:ext>
            </a:extLst>
          </p:cNvPr>
          <p:cNvSpPr txBox="1">
            <a:spLocks noChangeArrowheads="1"/>
          </p:cNvSpPr>
          <p:nvPr/>
        </p:nvSpPr>
        <p:spPr bwMode="auto">
          <a:xfrm>
            <a:off x="11725275" y="6435725"/>
            <a:ext cx="431800" cy="306388"/>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21</a:t>
            </a:r>
          </a:p>
        </p:txBody>
      </p:sp>
      <p:pic>
        <p:nvPicPr>
          <p:cNvPr id="29699" name="Image 0" descr="Entête ministère sous Tutelle-01.png">
            <a:extLst>
              <a:ext uri="{FF2B5EF4-FFF2-40B4-BE49-F238E27FC236}">
                <a16:creationId xmlns:a16="http://schemas.microsoft.com/office/drawing/2014/main" id="{910F2963-177B-48F4-AE2B-779E2B6737E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5">
            <a:extLst>
              <a:ext uri="{FF2B5EF4-FFF2-40B4-BE49-F238E27FC236}">
                <a16:creationId xmlns:a16="http://schemas.microsoft.com/office/drawing/2014/main" id="{25E03D89-78F4-F52A-91DC-2D28283BDED8}"/>
              </a:ext>
            </a:extLst>
          </p:cNvPr>
          <p:cNvSpPr/>
          <p:nvPr/>
        </p:nvSpPr>
        <p:spPr>
          <a:xfrm>
            <a:off x="2657301" y="61641"/>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(11/12)</a:t>
            </a:r>
          </a:p>
        </p:txBody>
      </p:sp>
      <p:pic>
        <p:nvPicPr>
          <p:cNvPr id="29703" name="Image 2" descr="Une image contenant texte, carte, capture d’écran, Police&#10;&#10;Le contenu généré par l’IA peut être incorrect.">
            <a:extLst>
              <a:ext uri="{FF2B5EF4-FFF2-40B4-BE49-F238E27FC236}">
                <a16:creationId xmlns:a16="http://schemas.microsoft.com/office/drawing/2014/main" id="{E77A5393-46F5-EEA1-84CD-9D3F48A1FD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675" y="741363"/>
            <a:ext cx="4614863" cy="588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5">
            <a:extLst>
              <a:ext uri="{FF2B5EF4-FFF2-40B4-BE49-F238E27FC236}">
                <a16:creationId xmlns:a16="http://schemas.microsoft.com/office/drawing/2014/main" id="{ECCD416B-DF9E-458A-8518-F5E0FA138B37}"/>
              </a:ext>
            </a:extLst>
          </p:cNvPr>
          <p:cNvSpPr/>
          <p:nvPr/>
        </p:nvSpPr>
        <p:spPr>
          <a:xfrm>
            <a:off x="184838" y="708894"/>
            <a:ext cx="6818392" cy="5969719"/>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342900" indent="-342900" algn="just">
              <a:lnSpc>
                <a:spcPct val="150000"/>
              </a:lnSpc>
              <a:spcBef>
                <a:spcPts val="600"/>
              </a:spcBef>
              <a:buFont typeface="Wingdings" panose="05000000000000000000" pitchFamily="2" charset="2"/>
              <a:buChar char="q"/>
              <a:defRPr/>
            </a:pPr>
            <a:r>
              <a:rPr lang="fr-FR" sz="2000" b="1" i="1" dirty="0">
                <a:latin typeface="Tahoma" panose="020B0604030504040204" pitchFamily="34" charset="0"/>
                <a:ea typeface="Tahoma" panose="020B0604030504040204" pitchFamily="34" charset="0"/>
                <a:cs typeface="Tahoma" panose="020B0604030504040204" pitchFamily="34" charset="0"/>
              </a:rPr>
              <a:t>En matière d’amélioration de la gouvernance dans l’Administration publique</a:t>
            </a:r>
          </a:p>
          <a:p>
            <a:pPr marL="342900" indent="-342900" algn="just">
              <a:lnSpc>
                <a:spcPct val="150000"/>
              </a:lnSpc>
              <a:spcBef>
                <a:spcPts val="600"/>
              </a:spcBef>
              <a:buFont typeface="Wingdings" panose="05000000000000000000" pitchFamily="2" charset="2"/>
              <a:buChar char="§"/>
              <a:defRPr/>
            </a:pPr>
            <a:r>
              <a:rPr lang="fr-FR" sz="2000" dirty="0">
                <a:latin typeface="Tahoma" panose="020B0604030504040204" pitchFamily="34" charset="0"/>
                <a:ea typeface="Tahoma" panose="020B0604030504040204" pitchFamily="34" charset="0"/>
                <a:cs typeface="Tahoma" panose="020B0604030504040204" pitchFamily="34" charset="0"/>
              </a:rPr>
              <a:t>A ce jour, 28 centres communaux de service public (CCSP) et 04 guichets de services des relations avec les usagers (GSRU) sont installés dans les mairies et dans les Directions Départementales du Travail et de la Fonction Publique (DDTFP) dans le but de faciliter l’accès des usagers aux services publics.</a:t>
            </a:r>
          </a:p>
          <a:p>
            <a:pPr marL="342900" indent="-342900" algn="just">
              <a:lnSpc>
                <a:spcPct val="150000"/>
              </a:lnSpc>
              <a:spcBef>
                <a:spcPts val="600"/>
              </a:spcBef>
              <a:buFont typeface="Wingdings" panose="05000000000000000000" pitchFamily="2" charset="2"/>
              <a:buChar char="§"/>
              <a:defRPr/>
            </a:pPr>
            <a:r>
              <a:rPr lang="fr-FR" sz="2000" dirty="0">
                <a:latin typeface="Tahoma" panose="020B0604030504040204" pitchFamily="34" charset="0"/>
                <a:ea typeface="Tahoma" panose="020B0604030504040204" pitchFamily="34" charset="0"/>
                <a:cs typeface="Tahoma" panose="020B0604030504040204" pitchFamily="34" charset="0"/>
              </a:rPr>
              <a:t> Tous les centres installés sont opérationnels et reçoivent actuellement en moyenne 2250 visiteurs par mois, soit une moyenne mensuelle de 80 usagers-clients par centre. </a:t>
            </a:r>
            <a:endParaRPr lang="x-none"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defRPr/>
            </a:pPr>
            <a:r>
              <a:rPr lang="fr-FR" sz="2000" dirty="0">
                <a:latin typeface="Berlin Sans FB Demi" panose="020E0802020502020306"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7CCDD9-27EF-A38C-F380-291F41CC4CFB}"/>
              </a:ext>
            </a:extLst>
          </p:cNvPr>
          <p:cNvSpPr/>
          <p:nvPr/>
        </p:nvSpPr>
        <p:spPr>
          <a:xfrm>
            <a:off x="115888" y="676275"/>
            <a:ext cx="11804650" cy="6062663"/>
          </a:xfrm>
          <a:prstGeom prst="rect">
            <a:avLst/>
          </a:prstGeom>
        </p:spPr>
        <p:txBody>
          <a:bodyPr>
            <a:spAutoFit/>
          </a:bodyPr>
          <a:lstStyle/>
          <a:p>
            <a:pPr marL="342900" indent="-342900" algn="just">
              <a:lnSpc>
                <a:spcPct val="150000"/>
              </a:lnSpc>
              <a:spcBef>
                <a:spcPts val="600"/>
              </a:spcBef>
              <a:buFont typeface="Wingdings" panose="05000000000000000000" pitchFamily="2" charset="2"/>
              <a:buChar char="q"/>
              <a:defRPr/>
            </a:pPr>
            <a:r>
              <a:rPr lang="fr-FR" sz="2200" b="1" i="1" dirty="0">
                <a:latin typeface="Tahoma" panose="020B0604030504040204" pitchFamily="34" charset="0"/>
                <a:ea typeface="Tahoma" panose="020B0604030504040204" pitchFamily="34" charset="0"/>
                <a:cs typeface="Tahoma" panose="020B0604030504040204" pitchFamily="34" charset="0"/>
              </a:rPr>
              <a:t>En matière de promotion des valeurs morales et éthiques dans l’Administration publique</a:t>
            </a:r>
          </a:p>
          <a:p>
            <a:pPr algn="just">
              <a:lnSpc>
                <a:spcPct val="150000"/>
              </a:lnSpc>
              <a:spcBef>
                <a:spcPts val="600"/>
              </a:spcBef>
              <a:defRPr/>
            </a:pPr>
            <a:r>
              <a:rPr lang="fr-FR" sz="2200" dirty="0">
                <a:latin typeface="Tahoma" panose="020B0604030504040204" pitchFamily="34" charset="0"/>
                <a:ea typeface="Tahoma" panose="020B0604030504040204" pitchFamily="34" charset="0"/>
                <a:cs typeface="Tahoma" panose="020B0604030504040204" pitchFamily="34" charset="0"/>
              </a:rPr>
              <a:t>Sensibilisation dans 77 mairies, 03 ministères, 02 préfectures, 18 directions départementales ainsi que des gestionnaires des ressources humaines de l'Etat sur le Code d’éthique et des valeurs de l’Administration publique. Cette mesure a pour but : </a:t>
            </a:r>
          </a:p>
          <a:p>
            <a:pPr marL="342900" indent="-342900" algn="just">
              <a:lnSpc>
                <a:spcPct val="150000"/>
              </a:lnSpc>
              <a:spcBef>
                <a:spcPts val="600"/>
              </a:spcBef>
              <a:buFont typeface="Wingdings" panose="05000000000000000000" pitchFamily="2" charset="2"/>
              <a:buChar char="Ø"/>
              <a:defRPr/>
            </a:pPr>
            <a:r>
              <a:rPr lang="fr-FR" sz="2200" dirty="0">
                <a:latin typeface="Tahoma" panose="020B0604030504040204" pitchFamily="34" charset="0"/>
                <a:ea typeface="Tahoma" panose="020B0604030504040204" pitchFamily="34" charset="0"/>
                <a:cs typeface="Tahoma" panose="020B0604030504040204" pitchFamily="34" charset="0"/>
              </a:rPr>
              <a:t>l’amélioration de l'image de marque de l'Administration publique et la promotion de la confiance du public ;</a:t>
            </a:r>
          </a:p>
          <a:p>
            <a:pPr marL="342900" indent="-342900" algn="just">
              <a:lnSpc>
                <a:spcPct val="150000"/>
              </a:lnSpc>
              <a:spcBef>
                <a:spcPts val="600"/>
              </a:spcBef>
              <a:buFont typeface="Wingdings" panose="05000000000000000000" pitchFamily="2" charset="2"/>
              <a:buChar char="Ø"/>
              <a:defRPr/>
            </a:pPr>
            <a:r>
              <a:rPr lang="fr-FR" sz="2200" dirty="0">
                <a:latin typeface="Tahoma" panose="020B0604030504040204" pitchFamily="34" charset="0"/>
                <a:ea typeface="Tahoma" panose="020B0604030504040204" pitchFamily="34" charset="0"/>
                <a:cs typeface="Tahoma" panose="020B0604030504040204" pitchFamily="34" charset="0"/>
              </a:rPr>
              <a:t> la promotion de la transparence dans l'Administration publique ;</a:t>
            </a:r>
          </a:p>
          <a:p>
            <a:pPr marL="342900" indent="-342900" algn="just">
              <a:lnSpc>
                <a:spcPct val="150000"/>
              </a:lnSpc>
              <a:spcBef>
                <a:spcPts val="600"/>
              </a:spcBef>
              <a:buFont typeface="Wingdings" panose="05000000000000000000" pitchFamily="2" charset="2"/>
              <a:buChar char="Ø"/>
              <a:defRPr/>
            </a:pPr>
            <a:r>
              <a:rPr lang="fr-FR" sz="2200" dirty="0">
                <a:latin typeface="Tahoma" panose="020B0604030504040204" pitchFamily="34" charset="0"/>
                <a:ea typeface="Tahoma" panose="020B0604030504040204" pitchFamily="34" charset="0"/>
                <a:cs typeface="Tahoma" panose="020B0604030504040204" pitchFamily="34" charset="0"/>
              </a:rPr>
              <a:t>l’amélioration de la gouvernance et la promotion des pratiques administratives saines et transparentes pour entre autres, lutter contre la corruption ;</a:t>
            </a:r>
          </a:p>
          <a:p>
            <a:pPr marL="342900" indent="-342900" algn="just">
              <a:lnSpc>
                <a:spcPct val="150000"/>
              </a:lnSpc>
              <a:spcBef>
                <a:spcPts val="600"/>
              </a:spcBef>
              <a:buFont typeface="Wingdings" panose="05000000000000000000" pitchFamily="2" charset="2"/>
              <a:buChar char="Ø"/>
              <a:defRPr/>
            </a:pPr>
            <a:r>
              <a:rPr lang="fr-FR" sz="2200" dirty="0">
                <a:latin typeface="Tahoma" panose="020B0604030504040204" pitchFamily="34" charset="0"/>
                <a:ea typeface="Tahoma" panose="020B0604030504040204" pitchFamily="34" charset="0"/>
                <a:cs typeface="Tahoma" panose="020B0604030504040204" pitchFamily="34" charset="0"/>
              </a:rPr>
              <a:t> le renforcement du sens de responsabilité et de redevabilité des agents publics.</a:t>
            </a:r>
          </a:p>
        </p:txBody>
      </p:sp>
      <p:sp>
        <p:nvSpPr>
          <p:cNvPr id="7" name="Text Box 3">
            <a:extLst>
              <a:ext uri="{FF2B5EF4-FFF2-40B4-BE49-F238E27FC236}">
                <a16:creationId xmlns:a16="http://schemas.microsoft.com/office/drawing/2014/main" id="{1C533CBD-6E7B-A81F-A680-F6D0AFAF2696}"/>
              </a:ext>
            </a:extLst>
          </p:cNvPr>
          <p:cNvSpPr txBox="1">
            <a:spLocks noChangeArrowheads="1"/>
          </p:cNvSpPr>
          <p:nvPr/>
        </p:nvSpPr>
        <p:spPr bwMode="auto">
          <a:xfrm>
            <a:off x="11790363" y="6392863"/>
            <a:ext cx="431800" cy="306387"/>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22</a:t>
            </a:r>
          </a:p>
        </p:txBody>
      </p:sp>
      <p:pic>
        <p:nvPicPr>
          <p:cNvPr id="30724" name="Image 0" descr="Entête ministère sous Tutelle-01.png">
            <a:extLst>
              <a:ext uri="{FF2B5EF4-FFF2-40B4-BE49-F238E27FC236}">
                <a16:creationId xmlns:a16="http://schemas.microsoft.com/office/drawing/2014/main" id="{5C4805AA-42B1-9D55-E452-419DEB0EC10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5">
            <a:extLst>
              <a:ext uri="{FF2B5EF4-FFF2-40B4-BE49-F238E27FC236}">
                <a16:creationId xmlns:a16="http://schemas.microsoft.com/office/drawing/2014/main" id="{3EE1EA7B-1A86-D842-0783-F527883FCE48}"/>
              </a:ext>
            </a:extLst>
          </p:cNvPr>
          <p:cNvSpPr/>
          <p:nvPr/>
        </p:nvSpPr>
        <p:spPr>
          <a:xfrm>
            <a:off x="2657301" y="40125"/>
            <a:ext cx="8732187" cy="54868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III. 3-QUELQUES GRANDES REALISATIONS (12/12)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a:extLst>
              <a:ext uri="{FF2B5EF4-FFF2-40B4-BE49-F238E27FC236}">
                <a16:creationId xmlns:a16="http://schemas.microsoft.com/office/drawing/2014/main" id="{7B7A2DB6-FF43-FE21-66DF-47244EF4DE5A}"/>
              </a:ext>
            </a:extLst>
          </p:cNvPr>
          <p:cNvSpPr/>
          <p:nvPr/>
        </p:nvSpPr>
        <p:spPr>
          <a:xfrm>
            <a:off x="2199428" y="143449"/>
            <a:ext cx="8687647" cy="54171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IV-PRÉSENTATION DU PROJET DE BUDGET GESTION 2026 (1/3) </a:t>
            </a:r>
          </a:p>
        </p:txBody>
      </p:sp>
      <p:sp>
        <p:nvSpPr>
          <p:cNvPr id="6" name="Rectangle 5">
            <a:extLst>
              <a:ext uri="{FF2B5EF4-FFF2-40B4-BE49-F238E27FC236}">
                <a16:creationId xmlns:a16="http://schemas.microsoft.com/office/drawing/2014/main" id="{851CC027-98C2-1629-D87B-ADF26DC77380}"/>
              </a:ext>
            </a:extLst>
          </p:cNvPr>
          <p:cNvSpPr/>
          <p:nvPr/>
        </p:nvSpPr>
        <p:spPr>
          <a:xfrm>
            <a:off x="242888" y="685800"/>
            <a:ext cx="11522075" cy="6305550"/>
          </a:xfrm>
          <a:prstGeom prst="rect">
            <a:avLst/>
          </a:prstGeom>
        </p:spPr>
        <p:txBody>
          <a:bodyPr>
            <a:spAutoFit/>
          </a:bodyPr>
          <a:lstStyle/>
          <a:p>
            <a:pPr marL="0" lvl="1" algn="just">
              <a:lnSpc>
                <a:spcPct val="150000"/>
              </a:lnSpc>
              <a:spcBef>
                <a:spcPts val="324"/>
              </a:spcBef>
              <a:defRPr/>
            </a:pPr>
            <a:r>
              <a:rPr lang="fr-FR" sz="2600" dirty="0">
                <a:latin typeface="Tahoma" panose="020B0604030504040204" pitchFamily="34" charset="0"/>
                <a:ea typeface="Tahoma" panose="020B0604030504040204" pitchFamily="34" charset="0"/>
                <a:cs typeface="Tahoma" panose="020B0604030504040204" pitchFamily="34" charset="0"/>
              </a:rPr>
              <a:t>Les crédits alloués au Ministère pour la gestion 2026, s’élèvent à </a:t>
            </a:r>
            <a:r>
              <a:rPr lang="fr-FR" sz="2600" b="1" dirty="0">
                <a:latin typeface="Tahoma" panose="020B0604030504040204" pitchFamily="34" charset="0"/>
                <a:ea typeface="Tahoma" panose="020B0604030504040204" pitchFamily="34" charset="0"/>
                <a:cs typeface="Tahoma" panose="020B0604030504040204" pitchFamily="34" charset="0"/>
              </a:rPr>
              <a:t>sept milliards neuf cent soixante millions sept cent quatre-vingt quinze mille neuf cent cinquante-huit  (7 960 795 958) francs CFA</a:t>
            </a:r>
            <a:r>
              <a:rPr lang="fr-FR" sz="2600" dirty="0">
                <a:latin typeface="Tahoma" panose="020B0604030504040204" pitchFamily="34" charset="0"/>
                <a:ea typeface="Tahoma" panose="020B0604030504040204" pitchFamily="34" charset="0"/>
                <a:cs typeface="Tahoma" panose="020B0604030504040204" pitchFamily="34" charset="0"/>
              </a:rPr>
              <a:t> répartis comme suit :</a:t>
            </a:r>
          </a:p>
          <a:p>
            <a:pPr marL="201168" lvl="1" indent="-457200" algn="just">
              <a:lnSpc>
                <a:spcPct val="150000"/>
              </a:lnSpc>
              <a:spcBef>
                <a:spcPts val="324"/>
              </a:spcBef>
              <a:buFontTx/>
              <a:buChar char="-"/>
              <a:defRPr/>
            </a:pPr>
            <a:r>
              <a:rPr lang="fr-FR" sz="2600" b="1" dirty="0">
                <a:latin typeface="Tahoma" panose="020B0604030504040204" pitchFamily="34" charset="0"/>
                <a:ea typeface="Tahoma" panose="020B0604030504040204" pitchFamily="34" charset="0"/>
                <a:cs typeface="Tahoma" panose="020B0604030504040204" pitchFamily="34" charset="0"/>
              </a:rPr>
              <a:t>Dépenses ordinaires :  7 660 795 958 FCFA ; </a:t>
            </a:r>
          </a:p>
          <a:p>
            <a:pPr marL="201168" lvl="1" indent="-457200" algn="just">
              <a:lnSpc>
                <a:spcPct val="150000"/>
              </a:lnSpc>
              <a:spcBef>
                <a:spcPts val="324"/>
              </a:spcBef>
              <a:buFontTx/>
              <a:buChar char="-"/>
              <a:defRPr/>
            </a:pPr>
            <a:r>
              <a:rPr lang="fr-FR" sz="2600" b="1" dirty="0">
                <a:latin typeface="Tahoma" panose="020B0604030504040204" pitchFamily="34" charset="0"/>
                <a:ea typeface="Tahoma" panose="020B0604030504040204" pitchFamily="34" charset="0"/>
                <a:cs typeface="Tahoma" panose="020B0604030504040204" pitchFamily="34" charset="0"/>
              </a:rPr>
              <a:t>Dépenses en capital  :    300 </a:t>
            </a:r>
            <a:r>
              <a:rPr lang="aa-ET" sz="2600" b="1" dirty="0">
                <a:latin typeface="Tahoma" panose="020B0604030504040204" pitchFamily="34" charset="0"/>
                <a:ea typeface="Tahoma" panose="020B0604030504040204" pitchFamily="34" charset="0"/>
                <a:cs typeface="Tahoma" panose="020B0604030504040204" pitchFamily="34" charset="0"/>
              </a:rPr>
              <a:t>000 000</a:t>
            </a:r>
            <a:r>
              <a:rPr lang="fr-FR" sz="2600" b="1" dirty="0">
                <a:latin typeface="Tahoma" panose="020B0604030504040204" pitchFamily="34" charset="0"/>
                <a:ea typeface="Tahoma" panose="020B0604030504040204" pitchFamily="34" charset="0"/>
                <a:cs typeface="Tahoma" panose="020B0604030504040204" pitchFamily="34" charset="0"/>
              </a:rPr>
              <a:t> FCFA</a:t>
            </a:r>
            <a:r>
              <a:rPr lang="fr-FR" sz="2600" dirty="0">
                <a:latin typeface="Tahoma" panose="020B0604030504040204" pitchFamily="34" charset="0"/>
                <a:ea typeface="Tahoma" panose="020B0604030504040204" pitchFamily="34" charset="0"/>
                <a:cs typeface="Tahoma" panose="020B0604030504040204" pitchFamily="34" charset="0"/>
              </a:rPr>
              <a:t>.</a:t>
            </a:r>
          </a:p>
          <a:p>
            <a:pPr marL="0" lvl="1" algn="just">
              <a:lnSpc>
                <a:spcPct val="150000"/>
              </a:lnSpc>
              <a:spcBef>
                <a:spcPts val="324"/>
              </a:spcBef>
              <a:defRPr/>
            </a:pPr>
            <a:r>
              <a:rPr lang="fr-FR" sz="2600" dirty="0">
                <a:latin typeface="Tahoma" panose="020B0604030504040204" pitchFamily="34" charset="0"/>
                <a:ea typeface="Tahoma" panose="020B0604030504040204" pitchFamily="34" charset="0"/>
                <a:cs typeface="Tahoma" panose="020B0604030504040204" pitchFamily="34" charset="0"/>
              </a:rPr>
              <a:t>Ce budget a connu une réduction de </a:t>
            </a:r>
            <a:r>
              <a:rPr lang="fr-FR" sz="2600" b="1" dirty="0">
                <a:latin typeface="Tahoma" panose="020B0604030504040204" pitchFamily="34" charset="0"/>
                <a:ea typeface="Tahoma" panose="020B0604030504040204" pitchFamily="34" charset="0"/>
                <a:cs typeface="Tahoma" panose="020B0604030504040204" pitchFamily="34" charset="0"/>
              </a:rPr>
              <a:t>34 646 048 FCFA</a:t>
            </a:r>
            <a:r>
              <a:rPr lang="fr-FR" sz="2600" dirty="0">
                <a:latin typeface="Tahoma" panose="020B0604030504040204" pitchFamily="34" charset="0"/>
                <a:ea typeface="Tahoma" panose="020B0604030504040204" pitchFamily="34" charset="0"/>
                <a:cs typeface="Tahoma" panose="020B0604030504040204" pitchFamily="34" charset="0"/>
              </a:rPr>
              <a:t>, soit un taux de réduction de 0,43 % par rapport à celui de 2025 passant ainsi de 7 995</a:t>
            </a:r>
            <a:r>
              <a:rPr lang="fr-BJ" sz="2600" dirty="0">
                <a:latin typeface="Tahoma" panose="020B0604030504040204" pitchFamily="34" charset="0"/>
                <a:ea typeface="Tahoma" panose="020B0604030504040204" pitchFamily="34" charset="0"/>
                <a:cs typeface="Tahoma" panose="020B0604030504040204" pitchFamily="34" charset="0"/>
              </a:rPr>
              <a:t> </a:t>
            </a:r>
            <a:r>
              <a:rPr lang="fr-FR" sz="2600" dirty="0">
                <a:latin typeface="Tahoma" panose="020B0604030504040204" pitchFamily="34" charset="0"/>
                <a:ea typeface="Tahoma" panose="020B0604030504040204" pitchFamily="34" charset="0"/>
                <a:cs typeface="Tahoma" panose="020B0604030504040204" pitchFamily="34" charset="0"/>
              </a:rPr>
              <a:t>442</a:t>
            </a:r>
            <a:r>
              <a:rPr lang="fr-BJ" sz="2600" dirty="0">
                <a:latin typeface="Tahoma" panose="020B0604030504040204" pitchFamily="34" charset="0"/>
                <a:ea typeface="Tahoma" panose="020B0604030504040204" pitchFamily="34" charset="0"/>
                <a:cs typeface="Tahoma" panose="020B0604030504040204" pitchFamily="34" charset="0"/>
              </a:rPr>
              <a:t> </a:t>
            </a:r>
            <a:r>
              <a:rPr lang="fr-FR" sz="2600" dirty="0">
                <a:latin typeface="Tahoma" panose="020B0604030504040204" pitchFamily="34" charset="0"/>
                <a:ea typeface="Tahoma" panose="020B0604030504040204" pitchFamily="34" charset="0"/>
                <a:cs typeface="Tahoma" panose="020B0604030504040204" pitchFamily="34" charset="0"/>
              </a:rPr>
              <a:t>006 FCFA à </a:t>
            </a:r>
            <a:r>
              <a:rPr lang="fr-BJ" sz="2600" dirty="0">
                <a:latin typeface="Tahoma" panose="020B0604030504040204" pitchFamily="34" charset="0"/>
                <a:ea typeface="Tahoma" panose="020B0604030504040204" pitchFamily="34" charset="0"/>
                <a:cs typeface="Tahoma" panose="020B0604030504040204" pitchFamily="34" charset="0"/>
              </a:rPr>
              <a:t>7 9</a:t>
            </a:r>
            <a:r>
              <a:rPr lang="fr-FR" sz="2600" dirty="0">
                <a:latin typeface="Tahoma" panose="020B0604030504040204" pitchFamily="34" charset="0"/>
                <a:ea typeface="Tahoma" panose="020B0604030504040204" pitchFamily="34" charset="0"/>
                <a:cs typeface="Tahoma" panose="020B0604030504040204" pitchFamily="34" charset="0"/>
              </a:rPr>
              <a:t>60</a:t>
            </a:r>
            <a:r>
              <a:rPr lang="fr-BJ" sz="2600" dirty="0">
                <a:latin typeface="Tahoma" panose="020B0604030504040204" pitchFamily="34" charset="0"/>
                <a:ea typeface="Tahoma" panose="020B0604030504040204" pitchFamily="34" charset="0"/>
                <a:cs typeface="Tahoma" panose="020B0604030504040204" pitchFamily="34" charset="0"/>
              </a:rPr>
              <a:t> </a:t>
            </a:r>
            <a:r>
              <a:rPr lang="fr-FR" sz="2600" dirty="0">
                <a:latin typeface="Tahoma" panose="020B0604030504040204" pitchFamily="34" charset="0"/>
                <a:ea typeface="Tahoma" panose="020B0604030504040204" pitchFamily="34" charset="0"/>
                <a:cs typeface="Tahoma" panose="020B0604030504040204" pitchFamily="34" charset="0"/>
              </a:rPr>
              <a:t>795</a:t>
            </a:r>
            <a:r>
              <a:rPr lang="fr-BJ" sz="2600" dirty="0">
                <a:latin typeface="Tahoma" panose="020B0604030504040204" pitchFamily="34" charset="0"/>
                <a:ea typeface="Tahoma" panose="020B0604030504040204" pitchFamily="34" charset="0"/>
                <a:cs typeface="Tahoma" panose="020B0604030504040204" pitchFamily="34" charset="0"/>
              </a:rPr>
              <a:t> </a:t>
            </a:r>
            <a:r>
              <a:rPr lang="fr-FR" sz="2600" dirty="0">
                <a:latin typeface="Tahoma" panose="020B0604030504040204" pitchFamily="34" charset="0"/>
                <a:ea typeface="Tahoma" panose="020B0604030504040204" pitchFamily="34" charset="0"/>
                <a:cs typeface="Tahoma" panose="020B0604030504040204" pitchFamily="34" charset="0"/>
              </a:rPr>
              <a:t>958 FCFA. Cette réduction se justifie par la diminution des charges de personnel du MTFP. </a:t>
            </a:r>
          </a:p>
        </p:txBody>
      </p:sp>
      <p:sp>
        <p:nvSpPr>
          <p:cNvPr id="7" name="Text Box 3">
            <a:extLst>
              <a:ext uri="{FF2B5EF4-FFF2-40B4-BE49-F238E27FC236}">
                <a16:creationId xmlns:a16="http://schemas.microsoft.com/office/drawing/2014/main" id="{DF48A16D-A050-AFB0-832A-836EE803DC9B}"/>
              </a:ext>
            </a:extLst>
          </p:cNvPr>
          <p:cNvSpPr txBox="1">
            <a:spLocks noChangeArrowheads="1"/>
          </p:cNvSpPr>
          <p:nvPr/>
        </p:nvSpPr>
        <p:spPr bwMode="auto">
          <a:xfrm>
            <a:off x="11772900" y="6424613"/>
            <a:ext cx="433388"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23</a:t>
            </a:r>
          </a:p>
        </p:txBody>
      </p:sp>
      <p:pic>
        <p:nvPicPr>
          <p:cNvPr id="31751" name="Image 0" descr="Entête ministère sous Tutelle-01.png">
            <a:extLst>
              <a:ext uri="{FF2B5EF4-FFF2-40B4-BE49-F238E27FC236}">
                <a16:creationId xmlns:a16="http://schemas.microsoft.com/office/drawing/2014/main" id="{D480FAA5-5E4B-E8EF-FCE3-42CD4043A1A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a:extLst>
              <a:ext uri="{FF2B5EF4-FFF2-40B4-BE49-F238E27FC236}">
                <a16:creationId xmlns:a16="http://schemas.microsoft.com/office/drawing/2014/main" id="{34D30155-0DD5-E307-2BCD-F749A265ADFE}"/>
              </a:ext>
            </a:extLst>
          </p:cNvPr>
          <p:cNvSpPr>
            <a:spLocks noChangeArrowheads="1"/>
          </p:cNvSpPr>
          <p:nvPr/>
        </p:nvSpPr>
        <p:spPr bwMode="auto">
          <a:xfrm>
            <a:off x="315913" y="4902200"/>
            <a:ext cx="2401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08138" indent="-1608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200" b="1">
                <a:latin typeface="Garamond" panose="02020404030301010803" pitchFamily="18" charset="0"/>
              </a:rPr>
              <a:t>Source</a:t>
            </a:r>
            <a:r>
              <a:rPr lang="fr-FR" altLang="fr-FR" sz="1200">
                <a:latin typeface="Garamond" panose="02020404030301010803" pitchFamily="18" charset="0"/>
              </a:rPr>
              <a:t> : </a:t>
            </a:r>
            <a:r>
              <a:rPr lang="fr-FR" altLang="fr-FR" sz="1100">
                <a:latin typeface="Garamond" panose="02020404030301010803" pitchFamily="18" charset="0"/>
              </a:rPr>
              <a:t>DPP/MTFP Novembre 2019 </a:t>
            </a:r>
            <a:endParaRPr lang="fr-FR" altLang="fr-FR" sz="1200">
              <a:latin typeface="Garamond" panose="02020404030301010803" pitchFamily="18" charset="0"/>
              <a:cs typeface="Arial" panose="020B0604020202020204" pitchFamily="34" charset="0"/>
            </a:endParaRPr>
          </a:p>
        </p:txBody>
      </p:sp>
      <p:graphicFrame>
        <p:nvGraphicFramePr>
          <p:cNvPr id="3" name="Tableau 2">
            <a:extLst>
              <a:ext uri="{FF2B5EF4-FFF2-40B4-BE49-F238E27FC236}">
                <a16:creationId xmlns:a16="http://schemas.microsoft.com/office/drawing/2014/main" id="{C6A40730-6353-2052-779F-971C5B5D2DD6}"/>
              </a:ext>
            </a:extLst>
          </p:cNvPr>
          <p:cNvGraphicFramePr>
            <a:graphicFrameLocks noGrp="1"/>
          </p:cNvGraphicFramePr>
          <p:nvPr/>
        </p:nvGraphicFramePr>
        <p:xfrm>
          <a:off x="133350" y="438150"/>
          <a:ext cx="11834813" cy="5880099"/>
        </p:xfrm>
        <a:graphic>
          <a:graphicData uri="http://schemas.openxmlformats.org/drawingml/2006/table">
            <a:tbl>
              <a:tblPr/>
              <a:tblGrid>
                <a:gridCol w="1701800">
                  <a:extLst>
                    <a:ext uri="{9D8B030D-6E8A-4147-A177-3AD203B41FA5}">
                      <a16:colId xmlns:a16="http://schemas.microsoft.com/office/drawing/2014/main" val="20000"/>
                    </a:ext>
                  </a:extLst>
                </a:gridCol>
                <a:gridCol w="1446213">
                  <a:extLst>
                    <a:ext uri="{9D8B030D-6E8A-4147-A177-3AD203B41FA5}">
                      <a16:colId xmlns:a16="http://schemas.microsoft.com/office/drawing/2014/main" val="20001"/>
                    </a:ext>
                  </a:extLst>
                </a:gridCol>
                <a:gridCol w="1738312">
                  <a:extLst>
                    <a:ext uri="{9D8B030D-6E8A-4147-A177-3AD203B41FA5}">
                      <a16:colId xmlns:a16="http://schemas.microsoft.com/office/drawing/2014/main" val="20002"/>
                    </a:ext>
                  </a:extLst>
                </a:gridCol>
                <a:gridCol w="1476375">
                  <a:extLst>
                    <a:ext uri="{9D8B030D-6E8A-4147-A177-3AD203B41FA5}">
                      <a16:colId xmlns:a16="http://schemas.microsoft.com/office/drawing/2014/main" val="20003"/>
                    </a:ext>
                  </a:extLst>
                </a:gridCol>
                <a:gridCol w="1652588">
                  <a:extLst>
                    <a:ext uri="{9D8B030D-6E8A-4147-A177-3AD203B41FA5}">
                      <a16:colId xmlns:a16="http://schemas.microsoft.com/office/drawing/2014/main" val="20004"/>
                    </a:ext>
                  </a:extLst>
                </a:gridCol>
                <a:gridCol w="1474787">
                  <a:extLst>
                    <a:ext uri="{9D8B030D-6E8A-4147-A177-3AD203B41FA5}">
                      <a16:colId xmlns:a16="http://schemas.microsoft.com/office/drawing/2014/main" val="20005"/>
                    </a:ext>
                  </a:extLst>
                </a:gridCol>
                <a:gridCol w="892175">
                  <a:extLst>
                    <a:ext uri="{9D8B030D-6E8A-4147-A177-3AD203B41FA5}">
                      <a16:colId xmlns:a16="http://schemas.microsoft.com/office/drawing/2014/main" val="20006"/>
                    </a:ext>
                  </a:extLst>
                </a:gridCol>
                <a:gridCol w="1452563">
                  <a:extLst>
                    <a:ext uri="{9D8B030D-6E8A-4147-A177-3AD203B41FA5}">
                      <a16:colId xmlns:a16="http://schemas.microsoft.com/office/drawing/2014/main" val="20007"/>
                    </a:ext>
                  </a:extLst>
                </a:gridCol>
              </a:tblGrid>
              <a:tr h="478418">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NATURE DE DÉPENSES</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2025</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hMerge="1">
                  <a:txBody>
                    <a:bodyPr/>
                    <a:lstStyle/>
                    <a:p>
                      <a:endParaRPr lang="fr-FR"/>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2026</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hMerge="1">
                  <a:txBody>
                    <a:bodyPr/>
                    <a:lstStyle/>
                    <a:p>
                      <a:endParaRPr lang="fr-FR"/>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ÉVOLUTION 2026 /2025</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hMerge="1">
                  <a:txBody>
                    <a:bodyPr/>
                    <a:lstStyle/>
                    <a:p>
                      <a:endParaRPr lang="fr-FR"/>
                    </a:p>
                  </a:txBody>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PROPORTION </a:t>
                      </a:r>
                      <a:b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b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(Y/∑Y)*100</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0"/>
                  </a:ext>
                </a:extLst>
              </a:tr>
              <a:tr h="854849">
                <a:tc vMerge="1">
                  <a:txBody>
                    <a:bodyPr/>
                    <a:lstStyle/>
                    <a:p>
                      <a:endParaRPr lang="fr-FR"/>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AE</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CP</a:t>
                      </a:r>
                      <a:b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b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(X)</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AE</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CP</a:t>
                      </a:r>
                      <a:b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b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(Y)</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ÉCART</a:t>
                      </a:r>
                      <a:b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b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 (Z = Y-X)</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TAUX %</a:t>
                      </a:r>
                      <a:b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b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 (W = 100*Z/X)</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c vMerge="1">
                  <a:txBody>
                    <a:bodyPr/>
                    <a:lstStyle/>
                    <a:p>
                      <a:endParaRPr lang="fr-FR"/>
                    </a:p>
                  </a:txBody>
                  <a:tcPr/>
                </a:tc>
                <a:extLst>
                  <a:ext uri="{0D108BD9-81ED-4DB2-BD59-A6C34878D82A}">
                    <a16:rowId xmlns:a16="http://schemas.microsoft.com/office/drawing/2014/main" val="10001"/>
                  </a:ext>
                </a:extLst>
              </a:tr>
              <a:tr h="39497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PERSONNEL</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 </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3 264 647 006</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 </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3 230 000 958</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-34 646 048</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-1,06</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t>40,57</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464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BIENS ET SERVICES</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 </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4 384 795 000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 </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4 384 795 000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t>55,08</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2663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TRANSFERTS COURANTS</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 </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46 000 000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 </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t>46 000 000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t>0,58</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7484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TOTAL DÉPENSES ORDINAIRES</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 </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7 695 442 006</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7 660 795 958</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-34 646 048</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-0,45</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96,23</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0005"/>
                  </a:ext>
                </a:extLst>
              </a:tr>
              <a:tr h="52663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CONTRIBUTIONS BUDGÉTAIRES (PIP)</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t>3,77</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6530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PRÊTS DOMESTIQUES</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 </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63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DONS</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5603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EMPRUNTS</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 </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60822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TOTAL DÉPENSES EN CAPITAL</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3,77</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BF7"/>
                    </a:solidFill>
                  </a:tcPr>
                </a:tc>
                <a:extLst>
                  <a:ext uri="{0D108BD9-81ED-4DB2-BD59-A6C34878D82A}">
                    <a16:rowId xmlns:a16="http://schemas.microsoft.com/office/drawing/2014/main" val="10010"/>
                  </a:ext>
                </a:extLst>
              </a:tr>
              <a:tr h="44318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chemeClr val="tx1"/>
                          </a:solidFill>
                          <a:effectLst/>
                          <a:latin typeface="Tahoma" panose="020B0604030504040204" pitchFamily="34" charset="0"/>
                          <a:cs typeface="Tahoma" panose="020B0604030504040204" pitchFamily="34" charset="0"/>
                        </a:rPr>
                        <a:t>TOTAL</a:t>
                      </a:r>
                    </a:p>
                  </a:txBody>
                  <a:tcPr marL="38417" marR="384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7 995 442 006</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300 000 000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7 960 795 958</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-34 646 048</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Tahoma" panose="020B0604030504040204" pitchFamily="34" charset="0"/>
                          <a:cs typeface="Tahoma" panose="020B0604030504040204" pitchFamily="34" charset="0"/>
                        </a:rPr>
                        <a:t>-0,43</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Tahoma" panose="020B0604030504040204" pitchFamily="34" charset="0"/>
                          <a:cs typeface="Tahoma" panose="020B0604030504040204" pitchFamily="34" charset="0"/>
                        </a:rPr>
                        <a:t>100,00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bl>
          </a:graphicData>
        </a:graphic>
      </p:graphicFrame>
      <p:sp>
        <p:nvSpPr>
          <p:cNvPr id="6" name="Text Box 3">
            <a:extLst>
              <a:ext uri="{FF2B5EF4-FFF2-40B4-BE49-F238E27FC236}">
                <a16:creationId xmlns:a16="http://schemas.microsoft.com/office/drawing/2014/main" id="{937ED1A7-0FC7-7FEF-C471-4B422C7258F2}"/>
              </a:ext>
            </a:extLst>
          </p:cNvPr>
          <p:cNvSpPr txBox="1">
            <a:spLocks noChangeArrowheads="1"/>
          </p:cNvSpPr>
          <p:nvPr/>
        </p:nvSpPr>
        <p:spPr bwMode="auto">
          <a:xfrm>
            <a:off x="11633200" y="6318250"/>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24</a:t>
            </a:r>
          </a:p>
        </p:txBody>
      </p:sp>
      <p:pic>
        <p:nvPicPr>
          <p:cNvPr id="32886" name="Image 0" descr="Entête ministère sous Tutelle-01.png">
            <a:extLst>
              <a:ext uri="{FF2B5EF4-FFF2-40B4-BE49-F238E27FC236}">
                <a16:creationId xmlns:a16="http://schemas.microsoft.com/office/drawing/2014/main" id="{3D25F1C0-B39F-593F-749A-F070608CCD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6626225"/>
            <a:ext cx="12720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87" name="ZoneTexte 7">
            <a:extLst>
              <a:ext uri="{FF2B5EF4-FFF2-40B4-BE49-F238E27FC236}">
                <a16:creationId xmlns:a16="http://schemas.microsoft.com/office/drawing/2014/main" id="{FA9448F5-6EDF-C694-EAA4-48A266DFB691}"/>
              </a:ext>
            </a:extLst>
          </p:cNvPr>
          <p:cNvSpPr txBox="1">
            <a:spLocks noChangeArrowheads="1"/>
          </p:cNvSpPr>
          <p:nvPr/>
        </p:nvSpPr>
        <p:spPr bwMode="auto">
          <a:xfrm>
            <a:off x="125413" y="0"/>
            <a:ext cx="850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400" b="1">
                <a:latin typeface="Century Schoolbook" panose="02040604050505020304" pitchFamily="18" charset="0"/>
              </a:rPr>
              <a:t>Tableau n°5 : Présentation du projet de budget 2026 (2/3)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7">
            <a:extLst>
              <a:ext uri="{FF2B5EF4-FFF2-40B4-BE49-F238E27FC236}">
                <a16:creationId xmlns:a16="http://schemas.microsoft.com/office/drawing/2014/main" id="{B0F77035-E276-5264-0560-EDAA9B4DE2DE}"/>
              </a:ext>
            </a:extLst>
          </p:cNvPr>
          <p:cNvSpPr>
            <a:spLocks noChangeArrowheads="1"/>
          </p:cNvSpPr>
          <p:nvPr/>
        </p:nvSpPr>
        <p:spPr bwMode="auto">
          <a:xfrm>
            <a:off x="263525" y="577850"/>
            <a:ext cx="10569575" cy="9556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50000"/>
              </a:lnSpc>
              <a:spcBef>
                <a:spcPct val="0"/>
              </a:spcBef>
              <a:buFont typeface="Wingdings" panose="05000000000000000000" pitchFamily="2" charset="2"/>
              <a:buChar char="v"/>
              <a:defRPr/>
            </a:pPr>
            <a:r>
              <a:rPr lang="en-US" sz="2000" b="1" i="1" dirty="0">
                <a:latin typeface="Tahoma" panose="020B0604030504040204" pitchFamily="34" charset="0"/>
                <a:ea typeface="Tahoma" panose="020B0604030504040204" pitchFamily="34" charset="0"/>
                <a:cs typeface="Tahoma" panose="020B0604030504040204" pitchFamily="34" charset="0"/>
              </a:rPr>
              <a:t>RÉPARTITION DU  PROJET DE BUDGET PAR GRANDE MASSE</a:t>
            </a:r>
            <a:endParaRPr lang="fr-FR" sz="2400" b="1" i="1"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0"/>
              </a:spcBef>
              <a:buFontTx/>
              <a:buNone/>
              <a:defRPr/>
            </a:pPr>
            <a:r>
              <a:rPr lang="fr-FR" altLang="fr-FR" sz="2000" dirty="0">
                <a:latin typeface="Tahoma" panose="020B0604030504040204" pitchFamily="34" charset="0"/>
                <a:ea typeface="Tahoma" panose="020B0604030504040204" pitchFamily="34" charset="0"/>
                <a:cs typeface="Tahoma" panose="020B0604030504040204" pitchFamily="34" charset="0"/>
              </a:rPr>
              <a:t>    La répartition est illustrée par le graphique ci-dessous </a:t>
            </a:r>
            <a:r>
              <a:rPr lang="fr-FR" altLang="fr-FR" sz="2000" dirty="0">
                <a:latin typeface="Century Schoolbook" panose="02040604050505020304" pitchFamily="18" charset="0"/>
              </a:rPr>
              <a:t>:</a:t>
            </a:r>
          </a:p>
        </p:txBody>
      </p:sp>
      <p:sp>
        <p:nvSpPr>
          <p:cNvPr id="9" name="Text Box 3">
            <a:extLst>
              <a:ext uri="{FF2B5EF4-FFF2-40B4-BE49-F238E27FC236}">
                <a16:creationId xmlns:a16="http://schemas.microsoft.com/office/drawing/2014/main" id="{FC7C5BB9-BABC-7EB1-C6E0-383DC7F5DF12}"/>
              </a:ext>
            </a:extLst>
          </p:cNvPr>
          <p:cNvSpPr txBox="1">
            <a:spLocks noChangeArrowheads="1"/>
          </p:cNvSpPr>
          <p:nvPr/>
        </p:nvSpPr>
        <p:spPr bwMode="auto">
          <a:xfrm>
            <a:off x="11760200" y="6370638"/>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25</a:t>
            </a:r>
          </a:p>
        </p:txBody>
      </p:sp>
      <p:pic>
        <p:nvPicPr>
          <p:cNvPr id="34820" name="Image 0" descr="Entête ministère sous Tutelle-01.png">
            <a:extLst>
              <a:ext uri="{FF2B5EF4-FFF2-40B4-BE49-F238E27FC236}">
                <a16:creationId xmlns:a16="http://schemas.microsoft.com/office/drawing/2014/main" id="{49581DB4-D79C-FB6C-5B7B-9122D6DFBAD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à coins arrondis 9">
            <a:extLst>
              <a:ext uri="{FF2B5EF4-FFF2-40B4-BE49-F238E27FC236}">
                <a16:creationId xmlns:a16="http://schemas.microsoft.com/office/drawing/2014/main" id="{155E0C14-79D7-272E-4BDC-A139A5EC7FDB}"/>
              </a:ext>
            </a:extLst>
          </p:cNvPr>
          <p:cNvSpPr/>
          <p:nvPr/>
        </p:nvSpPr>
        <p:spPr>
          <a:xfrm>
            <a:off x="2145111" y="53545"/>
            <a:ext cx="8687647" cy="541711"/>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IV-PRÉSENTATION DU PROJET DE BUDGET GESTION 2026 (3/3) </a:t>
            </a:r>
          </a:p>
        </p:txBody>
      </p:sp>
      <p:graphicFrame>
        <p:nvGraphicFramePr>
          <p:cNvPr id="8" name="Graphique 7">
            <a:extLst>
              <a:ext uri="{FF2B5EF4-FFF2-40B4-BE49-F238E27FC236}">
                <a16:creationId xmlns:a16="http://schemas.microsoft.com/office/drawing/2014/main" id="{734C6054-7DD3-0070-0801-CAC0F410C835}"/>
              </a:ext>
            </a:extLst>
          </p:cNvPr>
          <p:cNvGraphicFramePr>
            <a:graphicFrameLocks/>
          </p:cNvGraphicFramePr>
          <p:nvPr/>
        </p:nvGraphicFramePr>
        <p:xfrm>
          <a:off x="585704" y="2115491"/>
          <a:ext cx="11199980" cy="365270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a:extLst>
              <a:ext uri="{FF2B5EF4-FFF2-40B4-BE49-F238E27FC236}">
                <a16:creationId xmlns:a16="http://schemas.microsoft.com/office/drawing/2014/main" id="{9BB54DA5-8E67-9396-FD60-825D7BF31AEA}"/>
              </a:ext>
            </a:extLst>
          </p:cNvPr>
          <p:cNvSpPr/>
          <p:nvPr/>
        </p:nvSpPr>
        <p:spPr>
          <a:xfrm>
            <a:off x="1711447" y="89642"/>
            <a:ext cx="9173360" cy="547840"/>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defRPr/>
            </a:pPr>
            <a:r>
              <a:rPr lang="fr-FR" sz="2000" dirty="0">
                <a:latin typeface="Berlin Sans FB Demi" panose="020E0802020502020306" pitchFamily="34" charset="0"/>
              </a:rPr>
              <a:t>V-PRÉSENTATION DU PORTEFEUILLE ACTIF DES PROJETS DU MTFP (1/2)</a:t>
            </a:r>
          </a:p>
        </p:txBody>
      </p:sp>
      <p:sp>
        <p:nvSpPr>
          <p:cNvPr id="36869" name="Rectangle 7">
            <a:extLst>
              <a:ext uri="{FF2B5EF4-FFF2-40B4-BE49-F238E27FC236}">
                <a16:creationId xmlns:a16="http://schemas.microsoft.com/office/drawing/2014/main" id="{B41BF2B3-C493-FEF4-636C-EF74162C5223}"/>
              </a:ext>
            </a:extLst>
          </p:cNvPr>
          <p:cNvSpPr>
            <a:spLocks noChangeArrowheads="1"/>
          </p:cNvSpPr>
          <p:nvPr/>
        </p:nvSpPr>
        <p:spPr bwMode="auto">
          <a:xfrm>
            <a:off x="181313" y="809425"/>
            <a:ext cx="11593513"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fr-FR" altLang="fr-FR" sz="2400" dirty="0">
                <a:latin typeface="Tahoma" panose="020B0604030504040204" pitchFamily="34" charset="0"/>
                <a:cs typeface="Tahoma" panose="020B0604030504040204" pitchFamily="34" charset="0"/>
              </a:rPr>
              <a:t>Le portefeuille actif du Ministère pour le triennal 2026-2028 comporte quatre  (04) projets. Il s’agit de :</a:t>
            </a:r>
            <a:endParaRPr lang="fr-FR" altLang="fr-FR" sz="2400" b="1" dirty="0">
              <a:latin typeface="Tahoma" panose="020B0604030504040204" pitchFamily="34" charset="0"/>
              <a:cs typeface="Tahoma" panose="020B0604030504040204" pitchFamily="34" charset="0"/>
            </a:endParaRPr>
          </a:p>
          <a:p>
            <a:pPr algn="just">
              <a:lnSpc>
                <a:spcPct val="150000"/>
              </a:lnSpc>
              <a:spcBef>
                <a:spcPct val="0"/>
              </a:spcBef>
              <a:buFontTx/>
              <a:buNone/>
            </a:pPr>
            <a:r>
              <a:rPr lang="fr-FR" altLang="fr-FR" sz="2400" b="1" dirty="0">
                <a:latin typeface="Tahoma" panose="020B0604030504040204" pitchFamily="34" charset="0"/>
                <a:cs typeface="Tahoma" panose="020B0604030504040204" pitchFamily="34" charset="0"/>
              </a:rPr>
              <a:t>1. Programme de Renforcement des Capacités du MTFP (PRC-MTFP)</a:t>
            </a:r>
            <a:endParaRPr lang="fr-FR" altLang="fr-FR" sz="2400" dirty="0">
              <a:latin typeface="Tahoma" panose="020B0604030504040204" pitchFamily="34" charset="0"/>
              <a:cs typeface="Tahoma" panose="020B0604030504040204" pitchFamily="34" charset="0"/>
            </a:endParaRPr>
          </a:p>
          <a:p>
            <a:pPr algn="just">
              <a:lnSpc>
                <a:spcPct val="150000"/>
              </a:lnSpc>
              <a:spcBef>
                <a:spcPct val="0"/>
              </a:spcBef>
              <a:buFontTx/>
              <a:buNone/>
            </a:pPr>
            <a:r>
              <a:rPr lang="fr-FR" altLang="fr-FR" sz="2400" dirty="0">
                <a:latin typeface="Tahoma" panose="020B0604030504040204" pitchFamily="34" charset="0"/>
                <a:cs typeface="Tahoma" panose="020B0604030504040204" pitchFamily="34" charset="0"/>
              </a:rPr>
              <a:t>Il est destiné à la réhabilitation et l’équipement des directions départementales du MTFP. Il est financé à hauteur de </a:t>
            </a:r>
            <a:r>
              <a:rPr lang="fr-FR" altLang="fr-FR" sz="2400" b="1" dirty="0">
                <a:latin typeface="Tahoma" panose="020B0604030504040204" pitchFamily="34" charset="0"/>
                <a:cs typeface="Tahoma" panose="020B0604030504040204" pitchFamily="34" charset="0"/>
              </a:rPr>
              <a:t>100 millions</a:t>
            </a:r>
            <a:r>
              <a:rPr lang="fr-FR" altLang="fr-FR" sz="2400" dirty="0">
                <a:latin typeface="Tahoma" panose="020B0604030504040204" pitchFamily="34" charset="0"/>
                <a:cs typeface="Tahoma" panose="020B0604030504040204" pitchFamily="34" charset="0"/>
              </a:rPr>
              <a:t> au titre de 2026 sur le Budget National et s’achèvera en 2026.</a:t>
            </a:r>
          </a:p>
          <a:p>
            <a:pPr algn="just">
              <a:lnSpc>
                <a:spcPct val="150000"/>
              </a:lnSpc>
              <a:spcBef>
                <a:spcPct val="0"/>
              </a:spcBef>
              <a:buFontTx/>
              <a:buNone/>
            </a:pPr>
            <a:r>
              <a:rPr lang="fr-FR" altLang="fr-FR" sz="2400" b="1" dirty="0">
                <a:latin typeface="Tahoma" panose="020B0604030504040204" pitchFamily="34" charset="0"/>
                <a:cs typeface="Tahoma" panose="020B0604030504040204" pitchFamily="34" charset="0"/>
              </a:rPr>
              <a:t>2. Projet d‘Appui à la Réforme et à la Modernisation de l’Administration Publique (PARMAP).</a:t>
            </a:r>
          </a:p>
          <a:p>
            <a:pPr algn="just">
              <a:lnSpc>
                <a:spcPts val="3000"/>
              </a:lnSpc>
              <a:spcBef>
                <a:spcPct val="0"/>
              </a:spcBef>
              <a:buFontTx/>
              <a:buNone/>
            </a:pPr>
            <a:r>
              <a:rPr lang="fr-FR" altLang="fr-FR" sz="2400" dirty="0">
                <a:latin typeface="Tahoma" panose="020B0604030504040204" pitchFamily="34" charset="0"/>
                <a:cs typeface="Tahoma" panose="020B0604030504040204" pitchFamily="34" charset="0"/>
              </a:rPr>
              <a:t>Ce projet a pour but  la modernisation de l’Administration publique béninoise. Il est cofinancé par budget national et le PNUD. La contrepartie nationale  de </a:t>
            </a:r>
            <a:r>
              <a:rPr lang="fr-FR" altLang="fr-FR" sz="2400" b="1" dirty="0">
                <a:latin typeface="Tahoma" panose="020B0604030504040204" pitchFamily="34" charset="0"/>
                <a:cs typeface="Tahoma" panose="020B0604030504040204" pitchFamily="34" charset="0"/>
              </a:rPr>
              <a:t>27 millions </a:t>
            </a:r>
            <a:r>
              <a:rPr lang="fr-FR" altLang="fr-FR" sz="2400" dirty="0">
                <a:latin typeface="Tahoma" panose="020B0604030504040204" pitchFamily="34" charset="0"/>
                <a:cs typeface="Tahoma" panose="020B0604030504040204" pitchFamily="34" charset="0"/>
              </a:rPr>
              <a:t>est prévue au budget 2026.</a:t>
            </a:r>
          </a:p>
        </p:txBody>
      </p:sp>
      <p:sp>
        <p:nvSpPr>
          <p:cNvPr id="5" name="Text Box 3">
            <a:extLst>
              <a:ext uri="{FF2B5EF4-FFF2-40B4-BE49-F238E27FC236}">
                <a16:creationId xmlns:a16="http://schemas.microsoft.com/office/drawing/2014/main" id="{2AA92F5E-876B-BCB5-57EE-D8166E97D14A}"/>
              </a:ext>
            </a:extLst>
          </p:cNvPr>
          <p:cNvSpPr txBox="1">
            <a:spLocks noChangeArrowheads="1"/>
          </p:cNvSpPr>
          <p:nvPr/>
        </p:nvSpPr>
        <p:spPr bwMode="auto">
          <a:xfrm>
            <a:off x="11785600" y="6359525"/>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26</a:t>
            </a:r>
          </a:p>
        </p:txBody>
      </p:sp>
      <p:pic>
        <p:nvPicPr>
          <p:cNvPr id="36871" name="Image 0" descr="Entête ministère sous Tutelle-01.png">
            <a:extLst>
              <a:ext uri="{FF2B5EF4-FFF2-40B4-BE49-F238E27FC236}">
                <a16:creationId xmlns:a16="http://schemas.microsoft.com/office/drawing/2014/main" id="{81687973-CE35-9DC7-F4FA-B5684C909AD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a:extLst>
              <a:ext uri="{FF2B5EF4-FFF2-40B4-BE49-F238E27FC236}">
                <a16:creationId xmlns:a16="http://schemas.microsoft.com/office/drawing/2014/main" id="{0716EB7C-83D6-EC76-340F-E3827BC06915}"/>
              </a:ext>
            </a:extLst>
          </p:cNvPr>
          <p:cNvSpPr/>
          <p:nvPr/>
        </p:nvSpPr>
        <p:spPr>
          <a:xfrm>
            <a:off x="1961819" y="132291"/>
            <a:ext cx="8878085" cy="656698"/>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defRPr/>
            </a:pPr>
            <a:r>
              <a:rPr lang="fr-FR" sz="2000" dirty="0">
                <a:latin typeface="Berlin Sans FB Demi" panose="020E0802020502020306" pitchFamily="34" charset="0"/>
              </a:rPr>
              <a:t>V-PRÉSENTATION DU PORTEFEUILLE ACTIF DES PROJETS DU MTFP (2/2)</a:t>
            </a:r>
          </a:p>
        </p:txBody>
      </p:sp>
      <p:sp>
        <p:nvSpPr>
          <p:cNvPr id="37893" name="Rectangle 7">
            <a:extLst>
              <a:ext uri="{FF2B5EF4-FFF2-40B4-BE49-F238E27FC236}">
                <a16:creationId xmlns:a16="http://schemas.microsoft.com/office/drawing/2014/main" id="{DCB19F06-12B0-0D79-4FF3-B1493561ACC3}"/>
              </a:ext>
            </a:extLst>
          </p:cNvPr>
          <p:cNvSpPr>
            <a:spLocks noChangeArrowheads="1"/>
          </p:cNvSpPr>
          <p:nvPr/>
        </p:nvSpPr>
        <p:spPr bwMode="auto">
          <a:xfrm>
            <a:off x="246063" y="903288"/>
            <a:ext cx="11791950"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40000"/>
              </a:lnSpc>
              <a:spcBef>
                <a:spcPct val="0"/>
              </a:spcBef>
              <a:buFontTx/>
              <a:buNone/>
            </a:pPr>
            <a:r>
              <a:rPr lang="fr-FR" altLang="fr-FR" sz="2400" b="1" dirty="0">
                <a:latin typeface="Tahoma" panose="020B0604030504040204" pitchFamily="34" charset="0"/>
                <a:cs typeface="Tahoma" panose="020B0604030504040204" pitchFamily="34" charset="0"/>
              </a:rPr>
              <a:t>3. Projet d’Appui à la Restructuration et à la Modernisation de la Fonction Publique (PARMFP)</a:t>
            </a:r>
          </a:p>
          <a:p>
            <a:pPr algn="just">
              <a:lnSpc>
                <a:spcPct val="140000"/>
              </a:lnSpc>
              <a:spcBef>
                <a:spcPct val="0"/>
              </a:spcBef>
              <a:buFontTx/>
              <a:buNone/>
            </a:pPr>
            <a:r>
              <a:rPr lang="fr-FR" altLang="fr-FR" sz="2400" dirty="0">
                <a:latin typeface="Tahoma" panose="020B0604030504040204" pitchFamily="34" charset="0"/>
                <a:cs typeface="Tahoma" panose="020B0604030504040204" pitchFamily="34" charset="0"/>
              </a:rPr>
              <a:t>L’objectif général de ce projet est de rendre la fonction publique plus efficace, moins lourde, suffisamment déconcentrée, moins dépensière, intègre et concentrée sur ses missions. Il est financé à hauteur de </a:t>
            </a:r>
            <a:r>
              <a:rPr lang="fr-FR" altLang="fr-FR" sz="2400" b="1" dirty="0">
                <a:latin typeface="Tahoma" panose="020B0604030504040204" pitchFamily="34" charset="0"/>
                <a:cs typeface="Tahoma" panose="020B0604030504040204" pitchFamily="34" charset="0"/>
              </a:rPr>
              <a:t>73 millions</a:t>
            </a:r>
            <a:r>
              <a:rPr lang="fr-FR" altLang="fr-FR" sz="2400" dirty="0">
                <a:latin typeface="Tahoma" panose="020B0604030504040204" pitchFamily="34" charset="0"/>
                <a:cs typeface="Tahoma" panose="020B0604030504040204" pitchFamily="34" charset="0"/>
              </a:rPr>
              <a:t> au titre de 2026 sur le Budget national.</a:t>
            </a:r>
            <a:r>
              <a:rPr lang="fr-FR" altLang="fr-FR" sz="2400" b="1" dirty="0">
                <a:latin typeface="Tahoma" panose="020B0604030504040204" pitchFamily="34" charset="0"/>
                <a:cs typeface="Tahoma" panose="020B0604030504040204" pitchFamily="34" charset="0"/>
              </a:rPr>
              <a:t> </a:t>
            </a:r>
          </a:p>
          <a:p>
            <a:pPr algn="just">
              <a:lnSpc>
                <a:spcPct val="140000"/>
              </a:lnSpc>
              <a:spcBef>
                <a:spcPct val="0"/>
              </a:spcBef>
              <a:buFontTx/>
              <a:buNone/>
            </a:pPr>
            <a:r>
              <a:rPr lang="fr-FR" altLang="fr-FR" sz="2400" b="1" dirty="0">
                <a:latin typeface="Tahoma" panose="020B0604030504040204" pitchFamily="34" charset="0"/>
                <a:cs typeface="Tahoma" panose="020B0604030504040204" pitchFamily="34" charset="0"/>
              </a:rPr>
              <a:t>4. Projet d’Appui à la Modernisation de la Gestion des Ressources Humaines de l’État (PAMGRHE)</a:t>
            </a:r>
          </a:p>
          <a:p>
            <a:pPr algn="just">
              <a:lnSpc>
                <a:spcPct val="140000"/>
              </a:lnSpc>
              <a:spcBef>
                <a:spcPct val="0"/>
              </a:spcBef>
              <a:buFontTx/>
              <a:buNone/>
            </a:pPr>
            <a:r>
              <a:rPr lang="fr-FR" altLang="fr-FR" sz="2400" dirty="0">
                <a:latin typeface="Tahoma" panose="020B0604030504040204" pitchFamily="34" charset="0"/>
                <a:cs typeface="Tahoma" panose="020B0604030504040204" pitchFamily="34" charset="0"/>
              </a:rPr>
              <a:t>Ce projet a pour but d’optimiser la gestion des ressources humaines de l’État.  </a:t>
            </a:r>
          </a:p>
          <a:p>
            <a:pPr algn="just">
              <a:lnSpc>
                <a:spcPct val="140000"/>
              </a:lnSpc>
              <a:spcBef>
                <a:spcPct val="0"/>
              </a:spcBef>
              <a:buFontTx/>
              <a:buNone/>
            </a:pPr>
            <a:r>
              <a:rPr lang="fr-FR" altLang="fr-FR" sz="2400" dirty="0">
                <a:latin typeface="Tahoma" panose="020B0604030504040204" pitchFamily="34" charset="0"/>
                <a:cs typeface="Tahoma" panose="020B0604030504040204" pitchFamily="34" charset="0"/>
              </a:rPr>
              <a:t>Il est financé à hauteur de </a:t>
            </a:r>
            <a:r>
              <a:rPr lang="fr-FR" altLang="fr-FR" sz="2400" b="1" dirty="0">
                <a:latin typeface="Tahoma" panose="020B0604030504040204" pitchFamily="34" charset="0"/>
                <a:cs typeface="Tahoma" panose="020B0604030504040204" pitchFamily="34" charset="0"/>
              </a:rPr>
              <a:t>100 millions</a:t>
            </a:r>
            <a:r>
              <a:rPr lang="fr-FR" altLang="fr-FR" sz="2400" dirty="0">
                <a:latin typeface="Tahoma" panose="020B0604030504040204" pitchFamily="34" charset="0"/>
                <a:cs typeface="Tahoma" panose="020B0604030504040204" pitchFamily="34" charset="0"/>
              </a:rPr>
              <a:t> au titre de la gestion 2026 sur le Budget national.</a:t>
            </a:r>
          </a:p>
        </p:txBody>
      </p:sp>
      <p:sp>
        <p:nvSpPr>
          <p:cNvPr id="5" name="Text Box 3">
            <a:extLst>
              <a:ext uri="{FF2B5EF4-FFF2-40B4-BE49-F238E27FC236}">
                <a16:creationId xmlns:a16="http://schemas.microsoft.com/office/drawing/2014/main" id="{741C9312-3F57-010F-0212-34EBEAB93563}"/>
              </a:ext>
            </a:extLst>
          </p:cNvPr>
          <p:cNvSpPr txBox="1">
            <a:spLocks noChangeArrowheads="1"/>
          </p:cNvSpPr>
          <p:nvPr/>
        </p:nvSpPr>
        <p:spPr bwMode="auto">
          <a:xfrm>
            <a:off x="11714163" y="6405563"/>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27</a:t>
            </a:r>
          </a:p>
        </p:txBody>
      </p:sp>
      <p:pic>
        <p:nvPicPr>
          <p:cNvPr id="37895" name="Image 0" descr="Entête ministère sous Tutelle-01.png">
            <a:extLst>
              <a:ext uri="{FF2B5EF4-FFF2-40B4-BE49-F238E27FC236}">
                <a16:creationId xmlns:a16="http://schemas.microsoft.com/office/drawing/2014/main" id="{503E8F05-4C0C-E0E4-C908-7E8DD82FD33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94C5A271-E117-085D-3517-F39A2CE52762}"/>
              </a:ext>
            </a:extLst>
          </p:cNvPr>
          <p:cNvSpPr>
            <a:spLocks noChangeArrowheads="1"/>
          </p:cNvSpPr>
          <p:nvPr/>
        </p:nvSpPr>
        <p:spPr bwMode="auto">
          <a:xfrm>
            <a:off x="403225" y="1020763"/>
            <a:ext cx="1138555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fr-FR" altLang="fr-FR" dirty="0">
                <a:latin typeface="Tahoma" panose="020B0604030504040204" pitchFamily="34" charset="0"/>
                <a:cs typeface="Tahoma" panose="020B0604030504040204" pitchFamily="34" charset="0"/>
              </a:rPr>
              <a:t>Le projet de budget, gestion 2026 du MTFP vise à l’amélioration de l’offre des services aux usagers-clients, la lutte contre la pauvreté et la mise en route d’une administration de développement efficace à travers entre autres, la transformation numérique de l’Administration publique.</a:t>
            </a:r>
          </a:p>
          <a:p>
            <a:pPr algn="just">
              <a:lnSpc>
                <a:spcPct val="150000"/>
              </a:lnSpc>
              <a:spcBef>
                <a:spcPct val="0"/>
              </a:spcBef>
              <a:buFontTx/>
              <a:buNone/>
            </a:pPr>
            <a:r>
              <a:rPr lang="fr-FR" altLang="fr-FR" dirty="0">
                <a:latin typeface="Tahoma" panose="020B0604030504040204" pitchFamily="34" charset="0"/>
                <a:cs typeface="Tahoma" panose="020B0604030504040204" pitchFamily="34" charset="0"/>
              </a:rPr>
              <a:t>Au regard de cette noble mission, je voudrais inviter Mesdames et Messieurs les honorables Députés, à soumettre à la plénière de l’auguste institution, le vote du budget du MTFP au titre de la gestion 2026.</a:t>
            </a:r>
          </a:p>
        </p:txBody>
      </p:sp>
      <p:sp>
        <p:nvSpPr>
          <p:cNvPr id="6" name="Text Box 3">
            <a:extLst>
              <a:ext uri="{FF2B5EF4-FFF2-40B4-BE49-F238E27FC236}">
                <a16:creationId xmlns:a16="http://schemas.microsoft.com/office/drawing/2014/main" id="{7D9472B1-744F-58BC-AAB2-0DAB09215697}"/>
              </a:ext>
            </a:extLst>
          </p:cNvPr>
          <p:cNvSpPr txBox="1">
            <a:spLocks noChangeArrowheads="1"/>
          </p:cNvSpPr>
          <p:nvPr/>
        </p:nvSpPr>
        <p:spPr bwMode="auto">
          <a:xfrm>
            <a:off x="11701463" y="6357938"/>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28</a:t>
            </a:r>
          </a:p>
        </p:txBody>
      </p:sp>
      <p:pic>
        <p:nvPicPr>
          <p:cNvPr id="38916" name="Image 0" descr="Entête ministère sous Tutelle-01.png">
            <a:extLst>
              <a:ext uri="{FF2B5EF4-FFF2-40B4-BE49-F238E27FC236}">
                <a16:creationId xmlns:a16="http://schemas.microsoft.com/office/drawing/2014/main" id="{9F10316D-F73A-5E5C-256E-552EB89462F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à coins arrondis 7">
            <a:extLst>
              <a:ext uri="{FF2B5EF4-FFF2-40B4-BE49-F238E27FC236}">
                <a16:creationId xmlns:a16="http://schemas.microsoft.com/office/drawing/2014/main" id="{23718E96-0E4B-C792-8991-0F8324205C2E}"/>
              </a:ext>
            </a:extLst>
          </p:cNvPr>
          <p:cNvSpPr/>
          <p:nvPr/>
        </p:nvSpPr>
        <p:spPr>
          <a:xfrm>
            <a:off x="4336935" y="140916"/>
            <a:ext cx="3958211" cy="523061"/>
          </a:xfrm>
          <a:prstGeom prst="roundRect">
            <a:avLst>
              <a:gd name="adj" fmla="val 10000"/>
            </a:avLst>
          </a:prstGeom>
          <a:solidFill>
            <a:schemeClr val="bg2"/>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400" dirty="0">
                <a:latin typeface="Berlin Sans FB Demi" panose="020E0802020502020306" pitchFamily="34" charset="0"/>
              </a:rPr>
              <a:t>CONCLUSION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0" descr="Entête ministère sous Tutelle-01.png">
            <a:extLst>
              <a:ext uri="{FF2B5EF4-FFF2-40B4-BE49-F238E27FC236}">
                <a16:creationId xmlns:a16="http://schemas.microsoft.com/office/drawing/2014/main" id="{0319B759-EC1D-232F-259B-E4E0B9D4998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6656388"/>
            <a:ext cx="127111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a:extLst>
              <a:ext uri="{FF2B5EF4-FFF2-40B4-BE49-F238E27FC236}">
                <a16:creationId xmlns:a16="http://schemas.microsoft.com/office/drawing/2014/main" id="{52B4118A-738D-02E2-3945-FE84283129DE}"/>
              </a:ext>
            </a:extLst>
          </p:cNvPr>
          <p:cNvSpPr>
            <a:spLocks noChangeArrowheads="1"/>
          </p:cNvSpPr>
          <p:nvPr/>
        </p:nvSpPr>
        <p:spPr bwMode="auto">
          <a:xfrm>
            <a:off x="2020888" y="1196975"/>
            <a:ext cx="777557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fr-FR" altLang="fr-FR" sz="6000" b="1" i="1">
                <a:solidFill>
                  <a:srgbClr val="002060"/>
                </a:solidFill>
                <a:latin typeface="Tahoma" panose="020B0604030504040204" pitchFamily="34" charset="0"/>
                <a:cs typeface="Tahoma" panose="020B0604030504040204" pitchFamily="34" charset="0"/>
              </a:rPr>
              <a:t>Je vous remercie  de votre aimable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E6F087DB-15BE-1071-0027-D671EAA0CB7F}"/>
              </a:ext>
            </a:extLst>
          </p:cNvPr>
          <p:cNvSpPr>
            <a:spLocks noGrp="1"/>
          </p:cNvSpPr>
          <p:nvPr>
            <p:ph idx="1"/>
          </p:nvPr>
        </p:nvSpPr>
        <p:spPr>
          <a:xfrm>
            <a:off x="96838" y="491617"/>
            <a:ext cx="11972925" cy="6457950"/>
          </a:xfrm>
        </p:spPr>
        <p:txBody>
          <a:bodyPr>
            <a:normAutofit lnSpcReduction="10000"/>
          </a:bodyPr>
          <a:lstStyle/>
          <a:p>
            <a:pPr marL="0" indent="0" algn="just" eaLnBrk="1" hangingPunct="1">
              <a:lnSpc>
                <a:spcPct val="150000"/>
              </a:lnSpc>
              <a:buFont typeface="Arial" panose="020B0604020202020204" pitchFamily="34" charset="0"/>
              <a:buNone/>
            </a:pPr>
            <a:r>
              <a:rPr lang="fr-FR" altLang="fr-FR" sz="3200" dirty="0">
                <a:latin typeface="Tahoma" panose="020B0604030504040204" pitchFamily="34" charset="0"/>
                <a:cs typeface="Tahoma" panose="020B0604030504040204" pitchFamily="34" charset="0"/>
              </a:rPr>
              <a:t>Le Projet de Budget, gestion 2026 du Ministère du Travail et de la Fonction Publique (MTFP) a tenu grand compte des orientations  relatives à l’élaboration du Budget Général de l’État, gestion 2026.</a:t>
            </a:r>
          </a:p>
          <a:p>
            <a:pPr marL="0" indent="0" algn="just" eaLnBrk="1" hangingPunct="1">
              <a:lnSpc>
                <a:spcPct val="150000"/>
              </a:lnSpc>
              <a:buFont typeface="Arial" panose="020B0604020202020204" pitchFamily="34" charset="0"/>
              <a:buNone/>
            </a:pPr>
            <a:r>
              <a:rPr lang="fr-FR" altLang="fr-FR" sz="3200" dirty="0">
                <a:latin typeface="Tahoma" panose="020B0604030504040204" pitchFamily="34" charset="0"/>
                <a:cs typeface="Tahoma" panose="020B0604030504040204" pitchFamily="34" charset="0"/>
              </a:rPr>
              <a:t>Le Ministère a pour mission la définition, l’élaboration et le suivi-évaluation de la politique de l’État en matière de travail et de fonction publique ainsi que le suivi des réformes administratives et institutionnelles, conformément aux lois et règlements en vigueur.</a:t>
            </a:r>
          </a:p>
          <a:p>
            <a:pPr marL="0" indent="0" algn="just" eaLnBrk="1" hangingPunct="1">
              <a:lnSpc>
                <a:spcPct val="150000"/>
              </a:lnSpc>
              <a:buFont typeface="Arial" panose="020B0604020202020204" pitchFamily="34" charset="0"/>
              <a:buNone/>
            </a:pPr>
            <a:endParaRPr lang="fr-FR" altLang="fr-FR" dirty="0">
              <a:latin typeface="Garamond" panose="02020404030301010803" pitchFamily="18" charset="0"/>
            </a:endParaRPr>
          </a:p>
          <a:p>
            <a:pPr marL="0" indent="0" algn="just" eaLnBrk="1" hangingPunct="1">
              <a:buFont typeface="Arial" panose="020B0604020202020204" pitchFamily="34" charset="0"/>
              <a:buNone/>
            </a:pPr>
            <a:endParaRPr lang="fr-FR" altLang="fr-FR" sz="2400" dirty="0">
              <a:latin typeface="Garamond" panose="02020404030301010803" pitchFamily="18" charset="0"/>
            </a:endParaRPr>
          </a:p>
          <a:p>
            <a:pPr marL="0" indent="0" algn="just" eaLnBrk="1" hangingPunct="1">
              <a:buFont typeface="Arial" panose="020B0604020202020204" pitchFamily="34" charset="0"/>
              <a:buNone/>
            </a:pPr>
            <a:endParaRPr lang="fr-FR" altLang="fr-FR" sz="2400" dirty="0">
              <a:latin typeface="Garamond" panose="02020404030301010803" pitchFamily="18" charset="0"/>
            </a:endParaRPr>
          </a:p>
        </p:txBody>
      </p:sp>
      <p:sp>
        <p:nvSpPr>
          <p:cNvPr id="6" name="Rectangle à coins arrondis 5">
            <a:extLst>
              <a:ext uri="{FF2B5EF4-FFF2-40B4-BE49-F238E27FC236}">
                <a16:creationId xmlns:a16="http://schemas.microsoft.com/office/drawing/2014/main" id="{D833BB83-0DE4-C671-4D4F-122904965F98}"/>
              </a:ext>
            </a:extLst>
          </p:cNvPr>
          <p:cNvSpPr/>
          <p:nvPr/>
        </p:nvSpPr>
        <p:spPr>
          <a:xfrm>
            <a:off x="4336935" y="22578"/>
            <a:ext cx="3958211" cy="523061"/>
          </a:xfrm>
          <a:prstGeom prst="roundRect">
            <a:avLst>
              <a:gd name="adj" fmla="val 10000"/>
            </a:avLst>
          </a:prstGeom>
          <a:solidFill>
            <a:schemeClr val="bg2"/>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400" dirty="0">
                <a:latin typeface="Berlin Sans FB Demi" panose="020E0802020502020306" pitchFamily="34" charset="0"/>
              </a:rPr>
              <a:t>INTRODUCTION</a:t>
            </a:r>
            <a:endParaRPr lang="fr-FR" sz="2000" dirty="0">
              <a:latin typeface="Berlin Sans FB Demi" panose="020E0802020502020306" pitchFamily="34" charset="0"/>
            </a:endParaRPr>
          </a:p>
        </p:txBody>
      </p:sp>
      <p:sp>
        <p:nvSpPr>
          <p:cNvPr id="5" name="Text Box 3">
            <a:extLst>
              <a:ext uri="{FF2B5EF4-FFF2-40B4-BE49-F238E27FC236}">
                <a16:creationId xmlns:a16="http://schemas.microsoft.com/office/drawing/2014/main" id="{BFCFAF38-D238-97A1-6B72-AD60B38EDCB0}"/>
              </a:ext>
            </a:extLst>
          </p:cNvPr>
          <p:cNvSpPr txBox="1">
            <a:spLocks noChangeArrowheads="1"/>
          </p:cNvSpPr>
          <p:nvPr/>
        </p:nvSpPr>
        <p:spPr bwMode="auto">
          <a:xfrm>
            <a:off x="11760200" y="6370638"/>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3</a:t>
            </a:r>
          </a:p>
        </p:txBody>
      </p:sp>
      <p:pic>
        <p:nvPicPr>
          <p:cNvPr id="8199" name="Image 0" descr="Entête ministère sous Tutelle-01.png">
            <a:extLst>
              <a:ext uri="{FF2B5EF4-FFF2-40B4-BE49-F238E27FC236}">
                <a16:creationId xmlns:a16="http://schemas.microsoft.com/office/drawing/2014/main" id="{947A2D0B-F942-CE17-97CC-37A7966D8DE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D2C7F95B-F0E7-C1A1-DCCE-8E2C27F977FF}"/>
              </a:ext>
            </a:extLst>
          </p:cNvPr>
          <p:cNvSpPr txBox="1">
            <a:spLocks noChangeArrowheads="1"/>
          </p:cNvSpPr>
          <p:nvPr/>
        </p:nvSpPr>
        <p:spPr bwMode="auto">
          <a:xfrm>
            <a:off x="11791765" y="6432550"/>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4</a:t>
            </a:r>
          </a:p>
        </p:txBody>
      </p:sp>
      <p:pic>
        <p:nvPicPr>
          <p:cNvPr id="9219" name="Image 0" descr="Entête ministère sous Tutelle-01.png">
            <a:extLst>
              <a:ext uri="{FF2B5EF4-FFF2-40B4-BE49-F238E27FC236}">
                <a16:creationId xmlns:a16="http://schemas.microsoft.com/office/drawing/2014/main" id="{D9FF69F6-99D0-00B7-14D8-4B8C7FB3CFA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à coins arrondis 5">
            <a:extLst>
              <a:ext uri="{FF2B5EF4-FFF2-40B4-BE49-F238E27FC236}">
                <a16:creationId xmlns:a16="http://schemas.microsoft.com/office/drawing/2014/main" id="{46632A6D-0005-E254-AC2E-81C83E0A1994}"/>
              </a:ext>
            </a:extLst>
          </p:cNvPr>
          <p:cNvSpPr/>
          <p:nvPr/>
        </p:nvSpPr>
        <p:spPr>
          <a:xfrm>
            <a:off x="871369" y="22641"/>
            <a:ext cx="10654639" cy="407663"/>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defRPr/>
            </a:pPr>
            <a:r>
              <a:rPr lang="fr-FR" sz="2000" dirty="0">
                <a:latin typeface="Berlin Sans FB Demi" panose="020E0802020502020306" pitchFamily="34" charset="0"/>
              </a:rPr>
              <a:t>I-PRÉSENTATION DU MINISTÈRE DU TRAVAIL ET DE LA FONCTION PUBLIQUE (1/3) </a:t>
            </a:r>
          </a:p>
        </p:txBody>
      </p:sp>
      <p:sp>
        <p:nvSpPr>
          <p:cNvPr id="9223" name="ZoneTexte 7">
            <a:extLst>
              <a:ext uri="{FF2B5EF4-FFF2-40B4-BE49-F238E27FC236}">
                <a16:creationId xmlns:a16="http://schemas.microsoft.com/office/drawing/2014/main" id="{C2878B98-3ED3-9C6F-DF14-D74EBD6D134C}"/>
              </a:ext>
            </a:extLst>
          </p:cNvPr>
          <p:cNvSpPr txBox="1">
            <a:spLocks noChangeArrowheads="1"/>
          </p:cNvSpPr>
          <p:nvPr/>
        </p:nvSpPr>
        <p:spPr bwMode="auto">
          <a:xfrm>
            <a:off x="1270000" y="458788"/>
            <a:ext cx="99822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400" b="1" dirty="0">
                <a:solidFill>
                  <a:srgbClr val="002060"/>
                </a:solidFill>
                <a:latin typeface="Berlin Sans FB Demi" panose="020E0802020502020306" pitchFamily="34" charset="0"/>
              </a:rPr>
              <a:t>I.1-Organigramme du ministère</a:t>
            </a:r>
          </a:p>
        </p:txBody>
      </p:sp>
      <p:sp>
        <p:nvSpPr>
          <p:cNvPr id="9225" name="ZoneTexte 8">
            <a:extLst>
              <a:ext uri="{FF2B5EF4-FFF2-40B4-BE49-F238E27FC236}">
                <a16:creationId xmlns:a16="http://schemas.microsoft.com/office/drawing/2014/main" id="{2892DD80-6C1A-1D8A-46D9-494D5CD33411}"/>
              </a:ext>
            </a:extLst>
          </p:cNvPr>
          <p:cNvSpPr txBox="1">
            <a:spLocks noChangeArrowheads="1"/>
          </p:cNvSpPr>
          <p:nvPr/>
        </p:nvSpPr>
        <p:spPr bwMode="auto">
          <a:xfrm>
            <a:off x="144463" y="4697413"/>
            <a:ext cx="534987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DC</a:t>
            </a:r>
            <a:r>
              <a:rPr lang="fr-FR" altLang="fr-FR" sz="1600" dirty="0">
                <a:ea typeface="Calibri" panose="020F0502020204030204" pitchFamily="34" charset="0"/>
                <a:cs typeface="Times New Roman" panose="02020603050405020304" pitchFamily="18" charset="0"/>
              </a:rPr>
              <a:t> :  Directeur de Cabinet du Ministre</a:t>
            </a:r>
          </a:p>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SGM</a:t>
            </a:r>
            <a:r>
              <a:rPr lang="fr-FR" altLang="fr-FR" sz="1600" dirty="0">
                <a:ea typeface="Calibri" panose="020F0502020204030204" pitchFamily="34" charset="0"/>
                <a:cs typeface="Times New Roman" panose="02020603050405020304" pitchFamily="18" charset="0"/>
              </a:rPr>
              <a:t> : Secrétariat Général du Ministère</a:t>
            </a:r>
          </a:p>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PRMP</a:t>
            </a:r>
            <a:r>
              <a:rPr lang="fr-FR" altLang="fr-FR" sz="1600" dirty="0">
                <a:ea typeface="Calibri" panose="020F0502020204030204" pitchFamily="34" charset="0"/>
                <a:cs typeface="Times New Roman" panose="02020603050405020304" pitchFamily="18" charset="0"/>
              </a:rPr>
              <a:t> : Personne Responsable des Marchés Publics </a:t>
            </a:r>
          </a:p>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CCMP</a:t>
            </a:r>
            <a:r>
              <a:rPr lang="fr-FR" altLang="fr-FR" sz="1600" dirty="0">
                <a:ea typeface="Calibri" panose="020F0502020204030204" pitchFamily="34" charset="0"/>
                <a:cs typeface="Times New Roman" panose="02020603050405020304" pitchFamily="18" charset="0"/>
              </a:rPr>
              <a:t> : Cellule de Contrôle des Marchés Publics </a:t>
            </a:r>
          </a:p>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CSRAI</a:t>
            </a:r>
            <a:r>
              <a:rPr lang="fr-FR" altLang="fr-FR" sz="1600" dirty="0">
                <a:ea typeface="Calibri" panose="020F0502020204030204" pitchFamily="34" charset="0"/>
                <a:cs typeface="Times New Roman" panose="02020603050405020304" pitchFamily="18" charset="0"/>
              </a:rPr>
              <a:t> : Cellule de Suivi des Réformes Administratives et Institutionnelles  </a:t>
            </a:r>
          </a:p>
        </p:txBody>
      </p:sp>
      <p:sp>
        <p:nvSpPr>
          <p:cNvPr id="9226" name="ZoneTexte 10">
            <a:extLst>
              <a:ext uri="{FF2B5EF4-FFF2-40B4-BE49-F238E27FC236}">
                <a16:creationId xmlns:a16="http://schemas.microsoft.com/office/drawing/2014/main" id="{0E372CE7-13C3-09F4-52DE-29BF7BD72CB7}"/>
              </a:ext>
            </a:extLst>
          </p:cNvPr>
          <p:cNvSpPr txBox="1">
            <a:spLocks noChangeArrowheads="1"/>
          </p:cNvSpPr>
          <p:nvPr/>
        </p:nvSpPr>
        <p:spPr bwMode="auto">
          <a:xfrm>
            <a:off x="5707063" y="4710113"/>
            <a:ext cx="62499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CMAI</a:t>
            </a:r>
            <a:r>
              <a:rPr lang="fr-FR" altLang="fr-FR" sz="1600" dirty="0">
                <a:ea typeface="Calibri" panose="020F0502020204030204" pitchFamily="34" charset="0"/>
                <a:cs typeface="Times New Roman" panose="02020603050405020304" pitchFamily="18" charset="0"/>
              </a:rPr>
              <a:t> : Comité Ministériel d’Audit Interne </a:t>
            </a:r>
            <a:endParaRPr lang="fr-FR" altLang="fr-FR" sz="1600" b="1" dirty="0">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CMSIC</a:t>
            </a:r>
            <a:r>
              <a:rPr lang="fr-FR" altLang="fr-FR" sz="1600" dirty="0">
                <a:ea typeface="Calibri" panose="020F0502020204030204" pitchFamily="34" charset="0"/>
                <a:cs typeface="Times New Roman" panose="02020603050405020304" pitchFamily="18" charset="0"/>
              </a:rPr>
              <a:t> : Commission Ministérielle des Systèmes d’Information et de la Connectivité </a:t>
            </a:r>
          </a:p>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IGSEP</a:t>
            </a:r>
            <a:r>
              <a:rPr lang="fr-FR" altLang="fr-FR" sz="1600" dirty="0">
                <a:ea typeface="Calibri" panose="020F0502020204030204" pitchFamily="34" charset="0"/>
                <a:cs typeface="Times New Roman" panose="02020603050405020304" pitchFamily="18" charset="0"/>
              </a:rPr>
              <a:t> : Inspection Générale des Services et Emplois Publics</a:t>
            </a:r>
          </a:p>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CMMR</a:t>
            </a:r>
            <a:r>
              <a:rPr lang="fr-FR" altLang="fr-FR" sz="1600" dirty="0">
                <a:ea typeface="Calibri" panose="020F0502020204030204" pitchFamily="34" charset="0"/>
                <a:cs typeface="Times New Roman" panose="02020603050405020304" pitchFamily="18" charset="0"/>
              </a:rPr>
              <a:t> : Comité Ministériel de Maitrise des Risques </a:t>
            </a:r>
          </a:p>
          <a:p>
            <a:pPr>
              <a:lnSpc>
                <a:spcPct val="107000"/>
              </a:lnSpc>
              <a:spcBef>
                <a:spcPct val="0"/>
              </a:spcBef>
              <a:spcAft>
                <a:spcPts val="800"/>
              </a:spcAft>
              <a:buFontTx/>
              <a:buNone/>
            </a:pPr>
            <a:r>
              <a:rPr lang="fr-FR" altLang="fr-FR" sz="1600" b="1" dirty="0">
                <a:ea typeface="Calibri" panose="020F0502020204030204" pitchFamily="34" charset="0"/>
                <a:cs typeface="Times New Roman" panose="02020603050405020304" pitchFamily="18" charset="0"/>
              </a:rPr>
              <a:t>DDTFP</a:t>
            </a:r>
            <a:r>
              <a:rPr lang="fr-FR" altLang="fr-FR" sz="1600" dirty="0">
                <a:ea typeface="Calibri" panose="020F0502020204030204" pitchFamily="34" charset="0"/>
                <a:cs typeface="Times New Roman" panose="02020603050405020304" pitchFamily="18" charset="0"/>
              </a:rPr>
              <a:t> : Directions Départementales du Travail et de la Fonction Publique</a:t>
            </a:r>
          </a:p>
        </p:txBody>
      </p:sp>
      <p:sp>
        <p:nvSpPr>
          <p:cNvPr id="9227" name="ZoneTexte 11">
            <a:extLst>
              <a:ext uri="{FF2B5EF4-FFF2-40B4-BE49-F238E27FC236}">
                <a16:creationId xmlns:a16="http://schemas.microsoft.com/office/drawing/2014/main" id="{10711213-5905-56C6-6BDC-603785AF1E4A}"/>
              </a:ext>
            </a:extLst>
          </p:cNvPr>
          <p:cNvSpPr txBox="1">
            <a:spLocks noChangeArrowheads="1"/>
          </p:cNvSpPr>
          <p:nvPr/>
        </p:nvSpPr>
        <p:spPr bwMode="auto">
          <a:xfrm>
            <a:off x="138127" y="4399638"/>
            <a:ext cx="3519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b="1" dirty="0">
                <a:latin typeface="Arial" panose="020B0604020202020204" pitchFamily="34" charset="0"/>
              </a:rPr>
              <a:t>LEGENDE :</a:t>
            </a:r>
          </a:p>
        </p:txBody>
      </p:sp>
      <p:pic>
        <p:nvPicPr>
          <p:cNvPr id="4" name="Image 3">
            <a:extLst>
              <a:ext uri="{FF2B5EF4-FFF2-40B4-BE49-F238E27FC236}">
                <a16:creationId xmlns:a16="http://schemas.microsoft.com/office/drawing/2014/main" id="{6067D2D3-ADF8-F307-E83C-2CA8D772E4EE}"/>
              </a:ext>
            </a:extLst>
          </p:cNvPr>
          <p:cNvPicPr>
            <a:picLocks noChangeAspect="1"/>
          </p:cNvPicPr>
          <p:nvPr/>
        </p:nvPicPr>
        <p:blipFill>
          <a:blip r:embed="rId3"/>
          <a:stretch>
            <a:fillRect/>
          </a:stretch>
        </p:blipFill>
        <p:spPr>
          <a:xfrm>
            <a:off x="768680" y="828339"/>
            <a:ext cx="10654639" cy="35712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a:extLst>
              <a:ext uri="{FF2B5EF4-FFF2-40B4-BE49-F238E27FC236}">
                <a16:creationId xmlns:a16="http://schemas.microsoft.com/office/drawing/2014/main" id="{71140B68-9A38-8A5E-03DF-0F1810977B91}"/>
              </a:ext>
            </a:extLst>
          </p:cNvPr>
          <p:cNvSpPr/>
          <p:nvPr/>
        </p:nvSpPr>
        <p:spPr>
          <a:xfrm>
            <a:off x="336549" y="87189"/>
            <a:ext cx="11496675" cy="531936"/>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I-PRÉSENTATION DU MINISTÈRE DU TRAVAIL ET DE LA FONCTION PUBLIQUE (2/3) </a:t>
            </a:r>
          </a:p>
        </p:txBody>
      </p:sp>
      <p:sp>
        <p:nvSpPr>
          <p:cNvPr id="10245" name="ZoneTexte 7">
            <a:extLst>
              <a:ext uri="{FF2B5EF4-FFF2-40B4-BE49-F238E27FC236}">
                <a16:creationId xmlns:a16="http://schemas.microsoft.com/office/drawing/2014/main" id="{C1ED81DB-3E4E-F15F-795A-43659600F397}"/>
              </a:ext>
            </a:extLst>
          </p:cNvPr>
          <p:cNvSpPr txBox="1">
            <a:spLocks noChangeArrowheads="1"/>
          </p:cNvSpPr>
          <p:nvPr/>
        </p:nvSpPr>
        <p:spPr bwMode="auto">
          <a:xfrm>
            <a:off x="703263" y="698500"/>
            <a:ext cx="975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a:solidFill>
                  <a:srgbClr val="002060"/>
                </a:solidFill>
                <a:latin typeface="Berlin Sans FB Demi" panose="020E0802020502020306" pitchFamily="34" charset="0"/>
              </a:rPr>
              <a:t>I.2-Structure du personnel du MTFP au 30 septembre 2025 2025</a:t>
            </a:r>
          </a:p>
        </p:txBody>
      </p:sp>
      <p:sp>
        <p:nvSpPr>
          <p:cNvPr id="10246" name="Rectangle 1">
            <a:extLst>
              <a:ext uri="{FF2B5EF4-FFF2-40B4-BE49-F238E27FC236}">
                <a16:creationId xmlns:a16="http://schemas.microsoft.com/office/drawing/2014/main" id="{CF099A33-DD65-EF8A-0936-04B0773A5A41}"/>
              </a:ext>
            </a:extLst>
          </p:cNvPr>
          <p:cNvSpPr>
            <a:spLocks noChangeArrowheads="1"/>
          </p:cNvSpPr>
          <p:nvPr/>
        </p:nvSpPr>
        <p:spPr bwMode="auto">
          <a:xfrm>
            <a:off x="257175" y="4451350"/>
            <a:ext cx="30273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1200" b="1">
                <a:latin typeface="Century Schoolbook" panose="02040604050505020304" pitchFamily="18" charset="0"/>
                <a:ea typeface="Times New Roman" panose="02020603050405020304" pitchFamily="18" charset="0"/>
                <a:cs typeface="Arial" panose="020B0604020202020204" pitchFamily="34" charset="0"/>
              </a:rPr>
              <a:t>Source</a:t>
            </a:r>
            <a:r>
              <a:rPr lang="fr-FR" altLang="fr-FR" sz="1200">
                <a:latin typeface="Century Schoolbook" panose="02040604050505020304" pitchFamily="18" charset="0"/>
                <a:ea typeface="Times New Roman" panose="02020603050405020304" pitchFamily="18" charset="0"/>
                <a:cs typeface="Arial" panose="020B0604020202020204" pitchFamily="34" charset="0"/>
              </a:rPr>
              <a:t> : DPAF/MTFP, Septembre 2025</a:t>
            </a:r>
            <a:endParaRPr lang="fr-FR" altLang="fr-FR">
              <a:latin typeface="Century Schoolbook" panose="02040604050505020304" pitchFamily="18" charset="0"/>
              <a:ea typeface="Times New Roman" panose="02020603050405020304" pitchFamily="18" charset="0"/>
              <a:cs typeface="Arial" panose="020B0604020202020204" pitchFamily="34" charset="0"/>
            </a:endParaRPr>
          </a:p>
        </p:txBody>
      </p:sp>
      <p:sp>
        <p:nvSpPr>
          <p:cNvPr id="9" name="Text Box 3">
            <a:extLst>
              <a:ext uri="{FF2B5EF4-FFF2-40B4-BE49-F238E27FC236}">
                <a16:creationId xmlns:a16="http://schemas.microsoft.com/office/drawing/2014/main" id="{8E2F17D5-1C5E-4B72-66B4-42C175ADDD4A}"/>
              </a:ext>
            </a:extLst>
          </p:cNvPr>
          <p:cNvSpPr txBox="1">
            <a:spLocks noChangeArrowheads="1"/>
          </p:cNvSpPr>
          <p:nvPr/>
        </p:nvSpPr>
        <p:spPr bwMode="auto">
          <a:xfrm>
            <a:off x="11765601" y="6392323"/>
            <a:ext cx="433387" cy="306388"/>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5</a:t>
            </a:r>
          </a:p>
        </p:txBody>
      </p:sp>
      <p:sp>
        <p:nvSpPr>
          <p:cNvPr id="10248" name="ZoneTexte 11">
            <a:extLst>
              <a:ext uri="{FF2B5EF4-FFF2-40B4-BE49-F238E27FC236}">
                <a16:creationId xmlns:a16="http://schemas.microsoft.com/office/drawing/2014/main" id="{3F973228-59D5-7095-790B-F0F8871F8273}"/>
              </a:ext>
            </a:extLst>
          </p:cNvPr>
          <p:cNvSpPr txBox="1">
            <a:spLocks noChangeArrowheads="1"/>
          </p:cNvSpPr>
          <p:nvPr/>
        </p:nvSpPr>
        <p:spPr bwMode="auto">
          <a:xfrm>
            <a:off x="138113" y="4872038"/>
            <a:ext cx="11966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Arial" panose="020B0604020202020204" pitchFamily="34" charset="0"/>
              <a:buNone/>
            </a:pPr>
            <a:r>
              <a:rPr lang="fr-FR" altLang="fr-FR" sz="2400">
                <a:latin typeface="Tahoma" panose="020B0604030504040204" pitchFamily="34" charset="0"/>
                <a:cs typeface="Tahoma" panose="020B0604030504040204" pitchFamily="34" charset="0"/>
              </a:rPr>
              <a:t>L’effectif du MTFP est de </a:t>
            </a:r>
            <a:r>
              <a:rPr lang="fr-FR" altLang="fr-FR" sz="2400" b="1">
                <a:latin typeface="Tahoma" panose="020B0604030504040204" pitchFamily="34" charset="0"/>
                <a:cs typeface="Tahoma" panose="020B0604030504040204" pitchFamily="34" charset="0"/>
              </a:rPr>
              <a:t>542 </a:t>
            </a:r>
            <a:r>
              <a:rPr lang="fr-FR" altLang="fr-FR" sz="2400">
                <a:latin typeface="Tahoma" panose="020B0604030504040204" pitchFamily="34" charset="0"/>
                <a:cs typeface="Tahoma" panose="020B0604030504040204" pitchFamily="34" charset="0"/>
              </a:rPr>
              <a:t>dont </a:t>
            </a:r>
            <a:r>
              <a:rPr lang="fr-FR" altLang="fr-FR" sz="2400" b="1">
                <a:latin typeface="Tahoma" panose="020B0604030504040204" pitchFamily="34" charset="0"/>
                <a:cs typeface="Tahoma" panose="020B0604030504040204" pitchFamily="34" charset="0"/>
              </a:rPr>
              <a:t>62,92 </a:t>
            </a:r>
            <a:r>
              <a:rPr lang="fr-FR" altLang="fr-FR" sz="2400">
                <a:latin typeface="Tahoma" panose="020B0604030504040204" pitchFamily="34" charset="0"/>
                <a:cs typeface="Tahoma" panose="020B0604030504040204" pitchFamily="34" charset="0"/>
              </a:rPr>
              <a:t>% d’hommes et </a:t>
            </a:r>
            <a:r>
              <a:rPr lang="fr-FR" altLang="fr-FR" sz="2400" b="1">
                <a:latin typeface="Tahoma" panose="020B0604030504040204" pitchFamily="34" charset="0"/>
                <a:cs typeface="Tahoma" panose="020B0604030504040204" pitchFamily="34" charset="0"/>
              </a:rPr>
              <a:t>37,08</a:t>
            </a:r>
            <a:r>
              <a:rPr lang="fr-FR" altLang="fr-FR" sz="2400">
                <a:latin typeface="Tahoma" panose="020B0604030504040204" pitchFamily="34" charset="0"/>
                <a:cs typeface="Tahoma" panose="020B0604030504040204" pitchFamily="34" charset="0"/>
              </a:rPr>
              <a:t> % de femmes. Cet effectif est passé de </a:t>
            </a:r>
            <a:r>
              <a:rPr lang="fr-FR" altLang="fr-FR" sz="2400" b="1">
                <a:latin typeface="Tahoma" panose="020B0604030504040204" pitchFamily="34" charset="0"/>
                <a:cs typeface="Tahoma" panose="020B0604030504040204" pitchFamily="34" charset="0"/>
              </a:rPr>
              <a:t>598</a:t>
            </a:r>
            <a:r>
              <a:rPr lang="fr-FR" altLang="fr-FR" sz="2400">
                <a:latin typeface="Tahoma" panose="020B0604030504040204" pitchFamily="34" charset="0"/>
                <a:cs typeface="Tahoma" panose="020B0604030504040204" pitchFamily="34" charset="0"/>
              </a:rPr>
              <a:t> en 2024 à </a:t>
            </a:r>
            <a:r>
              <a:rPr lang="fr-FR" altLang="fr-FR" sz="2400" b="1">
                <a:latin typeface="Tahoma" panose="020B0604030504040204" pitchFamily="34" charset="0"/>
                <a:cs typeface="Tahoma" panose="020B0604030504040204" pitchFamily="34" charset="0"/>
              </a:rPr>
              <a:t>542</a:t>
            </a:r>
            <a:r>
              <a:rPr lang="fr-FR" altLang="fr-FR" sz="2400">
                <a:latin typeface="Tahoma" panose="020B0604030504040204" pitchFamily="34" charset="0"/>
                <a:cs typeface="Tahoma" panose="020B0604030504040204" pitchFamily="34" charset="0"/>
              </a:rPr>
              <a:t> en 2025, soit une réduction de </a:t>
            </a:r>
            <a:r>
              <a:rPr lang="fr-FR" altLang="fr-FR" sz="2400" b="1">
                <a:latin typeface="Tahoma" panose="020B0604030504040204" pitchFamily="34" charset="0"/>
                <a:cs typeface="Tahoma" panose="020B0604030504040204" pitchFamily="34" charset="0"/>
              </a:rPr>
              <a:t>56 </a:t>
            </a:r>
            <a:r>
              <a:rPr lang="fr-FR" altLang="fr-FR" sz="2400">
                <a:latin typeface="Tahoma" panose="020B0604030504040204" pitchFamily="34" charset="0"/>
                <a:cs typeface="Tahoma" panose="020B0604030504040204" pitchFamily="34" charset="0"/>
              </a:rPr>
              <a:t>agents. Cette réduction s’explique par des mises à disposition d’agents au profit d’autres ministères, des admissions à la retraite et des cas de décès.</a:t>
            </a:r>
          </a:p>
        </p:txBody>
      </p:sp>
      <p:pic>
        <p:nvPicPr>
          <p:cNvPr id="10249" name="Image 0" descr="Entête ministère sous Tutelle-01.png">
            <a:extLst>
              <a:ext uri="{FF2B5EF4-FFF2-40B4-BE49-F238E27FC236}">
                <a16:creationId xmlns:a16="http://schemas.microsoft.com/office/drawing/2014/main" id="{0505AC71-F500-CF33-7B2C-57C37ACBA84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au 4">
            <a:extLst>
              <a:ext uri="{FF2B5EF4-FFF2-40B4-BE49-F238E27FC236}">
                <a16:creationId xmlns:a16="http://schemas.microsoft.com/office/drawing/2014/main" id="{DAD4A225-18C3-4695-F5C3-8AAF45F2C72A}"/>
              </a:ext>
            </a:extLst>
          </p:cNvPr>
          <p:cNvGraphicFramePr>
            <a:graphicFrameLocks noGrp="1"/>
          </p:cNvGraphicFramePr>
          <p:nvPr/>
        </p:nvGraphicFramePr>
        <p:xfrm>
          <a:off x="334963" y="1274763"/>
          <a:ext cx="11153775" cy="3138486"/>
        </p:xfrm>
        <a:graphic>
          <a:graphicData uri="http://schemas.openxmlformats.org/drawingml/2006/table">
            <a:tbl>
              <a:tblPr/>
              <a:tblGrid>
                <a:gridCol w="2633297">
                  <a:extLst>
                    <a:ext uri="{9D8B030D-6E8A-4147-A177-3AD203B41FA5}">
                      <a16:colId xmlns:a16="http://schemas.microsoft.com/office/drawing/2014/main" val="20000"/>
                    </a:ext>
                  </a:extLst>
                </a:gridCol>
                <a:gridCol w="2633297">
                  <a:extLst>
                    <a:ext uri="{9D8B030D-6E8A-4147-A177-3AD203B41FA5}">
                      <a16:colId xmlns:a16="http://schemas.microsoft.com/office/drawing/2014/main" val="20001"/>
                    </a:ext>
                  </a:extLst>
                </a:gridCol>
                <a:gridCol w="1408898">
                  <a:extLst>
                    <a:ext uri="{9D8B030D-6E8A-4147-A177-3AD203B41FA5}">
                      <a16:colId xmlns:a16="http://schemas.microsoft.com/office/drawing/2014/main" val="20002"/>
                    </a:ext>
                  </a:extLst>
                </a:gridCol>
                <a:gridCol w="1224400">
                  <a:extLst>
                    <a:ext uri="{9D8B030D-6E8A-4147-A177-3AD203B41FA5}">
                      <a16:colId xmlns:a16="http://schemas.microsoft.com/office/drawing/2014/main" val="20003"/>
                    </a:ext>
                  </a:extLst>
                </a:gridCol>
                <a:gridCol w="1039901">
                  <a:extLst>
                    <a:ext uri="{9D8B030D-6E8A-4147-A177-3AD203B41FA5}">
                      <a16:colId xmlns:a16="http://schemas.microsoft.com/office/drawing/2014/main" val="20004"/>
                    </a:ext>
                  </a:extLst>
                </a:gridCol>
                <a:gridCol w="2213982">
                  <a:extLst>
                    <a:ext uri="{9D8B030D-6E8A-4147-A177-3AD203B41FA5}">
                      <a16:colId xmlns:a16="http://schemas.microsoft.com/office/drawing/2014/main" val="20005"/>
                    </a:ext>
                  </a:extLst>
                </a:gridCol>
              </a:tblGrid>
              <a:tr h="597035">
                <a:tc rowSpan="2">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CATÉGORIES</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rowSpan="2">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EFFECTIF AU 30/09/2024</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gridSpan="2">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SEXE</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fr-FR"/>
                    </a:p>
                  </a:txBody>
                  <a:tcPr/>
                </a:tc>
                <a:tc rowSpan="2">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EFFECTIF AU 30/09/2025</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rowSpan="2">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PROPORTION D'AGENTS PAR CATEGORIE(%)</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0"/>
                  </a:ext>
                </a:extLst>
              </a:tr>
              <a:tr h="505687">
                <a:tc vMerge="1">
                  <a:txBody>
                    <a:bodyPr/>
                    <a:lstStyle/>
                    <a:p>
                      <a:endParaRPr lang="fr-FR"/>
                    </a:p>
                  </a:txBody>
                  <a:tcPr/>
                </a:tc>
                <a:tc vMerge="1">
                  <a:txBody>
                    <a:bodyPr/>
                    <a:lstStyle/>
                    <a:p>
                      <a:endParaRPr lang="fr-FR"/>
                    </a:p>
                  </a:txBody>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HOMMES</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FEMMES</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1"/>
                  </a:ext>
                </a:extLst>
              </a:tr>
              <a:tr h="339294">
                <a:tc>
                  <a:txBody>
                    <a:bodyPr/>
                    <a:lstStyle/>
                    <a:p>
                      <a:pPr algn="ctr" rtl="0" fontAlgn="ctr">
                        <a:buNone/>
                      </a:pPr>
                      <a:r>
                        <a:rPr lang="fr-FR" sz="2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277</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153</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237</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43,73</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9294">
                <a:tc>
                  <a:txBody>
                    <a:bodyPr/>
                    <a:lstStyle/>
                    <a:p>
                      <a:pPr algn="ctr" rtl="0" fontAlgn="ctr">
                        <a:buNone/>
                      </a:pPr>
                      <a:r>
                        <a:rPr lang="fr-FR"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145</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139</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25,64</a:t>
                      </a:r>
                    </a:p>
                  </a:txBody>
                  <a:tcPr marL="5443" marR="5443" marT="54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39294">
                <a:tc>
                  <a:txBody>
                    <a:bodyPr/>
                    <a:lstStyle/>
                    <a:p>
                      <a:pPr algn="ctr" rtl="0" fontAlgn="ctr">
                        <a:buNone/>
                      </a:pPr>
                      <a:r>
                        <a:rPr lang="fr-FR" sz="2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10,7</a:t>
                      </a:r>
                    </a:p>
                  </a:txBody>
                  <a:tcPr marL="5443" marR="5443" marT="54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39294">
                <a:tc>
                  <a:txBody>
                    <a:bodyPr/>
                    <a:lstStyle/>
                    <a:p>
                      <a:pPr algn="ctr" rtl="0" fontAlgn="ctr">
                        <a:buNone/>
                      </a:pPr>
                      <a:r>
                        <a:rPr lang="fr-FR" sz="2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106</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18,45</a:t>
                      </a:r>
                    </a:p>
                  </a:txBody>
                  <a:tcPr marL="5443" marR="5443" marT="54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9294">
                <a:tc>
                  <a:txBody>
                    <a:bodyPr/>
                    <a:lstStyle/>
                    <a:p>
                      <a:pPr algn="ctr" rtl="0" fontAlgn="ctr">
                        <a:buNone/>
                      </a:pPr>
                      <a:r>
                        <a:rPr lang="fr-FR" sz="2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1,48</a:t>
                      </a:r>
                    </a:p>
                  </a:txBody>
                  <a:tcPr marL="5443" marR="5443" marT="54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9294">
                <a:tc>
                  <a:txBody>
                    <a:bodyPr/>
                    <a:lstStyle/>
                    <a:p>
                      <a:pPr algn="ctr" rtl="0" fontAlgn="ctr">
                        <a:buNone/>
                      </a:pPr>
                      <a:r>
                        <a:rPr lang="fr-FR" sz="2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598</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341</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201</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buNone/>
                      </a:pPr>
                      <a:r>
                        <a:rPr lang="fr-FR" sz="1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542</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buNone/>
                      </a:pPr>
                      <a:r>
                        <a:rPr lang="fr-FR"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5443" marR="5443" marT="5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2">
            <a:extLst>
              <a:ext uri="{FF2B5EF4-FFF2-40B4-BE49-F238E27FC236}">
                <a16:creationId xmlns:a16="http://schemas.microsoft.com/office/drawing/2014/main" id="{BB15AB57-176B-7970-B67B-3908C43C3E32}"/>
              </a:ext>
            </a:extLst>
          </p:cNvPr>
          <p:cNvSpPr>
            <a:spLocks noGrp="1"/>
          </p:cNvSpPr>
          <p:nvPr>
            <p:ph idx="1"/>
          </p:nvPr>
        </p:nvSpPr>
        <p:spPr>
          <a:xfrm>
            <a:off x="246063" y="1374775"/>
            <a:ext cx="11172825" cy="5194300"/>
          </a:xfrm>
        </p:spPr>
        <p:txBody>
          <a:bodyPr/>
          <a:lstStyle/>
          <a:p>
            <a:pPr marL="0" lvl="1" algn="just">
              <a:lnSpc>
                <a:spcPct val="150000"/>
              </a:lnSpc>
              <a:spcBef>
                <a:spcPts val="325"/>
              </a:spcBef>
              <a:buFont typeface="Arial" panose="020B0604020202020204" pitchFamily="34" charset="0"/>
              <a:buNone/>
              <a:defRPr/>
            </a:pPr>
            <a:r>
              <a:rPr lang="fr-FR" altLang="fr-FR" sz="2800" dirty="0">
                <a:latin typeface="Tahoma" panose="020B0604030504040204" pitchFamily="34" charset="0"/>
                <a:ea typeface="Tahoma" panose="020B0604030504040204" pitchFamily="34" charset="0"/>
                <a:cs typeface="Tahoma" panose="020B0604030504040204" pitchFamily="34" charset="0"/>
              </a:rPr>
              <a:t>Pour accomplir sa mission, le ministère a mis en place trois (03) programmes budgétaires à savoir : </a:t>
            </a:r>
          </a:p>
          <a:p>
            <a:pPr marL="114300" lvl="1" indent="-342900" algn="just">
              <a:lnSpc>
                <a:spcPct val="150000"/>
              </a:lnSpc>
              <a:spcBef>
                <a:spcPts val="325"/>
              </a:spcBef>
              <a:buFont typeface="Wingdings" panose="05000000000000000000" pitchFamily="2" charset="2"/>
              <a:buChar char="q"/>
              <a:defRPr/>
            </a:pPr>
            <a:r>
              <a:rPr lang="fr-FR" b="1" dirty="0">
                <a:latin typeface="Tahoma" panose="020B0604030504040204" pitchFamily="34" charset="0"/>
                <a:ea typeface="Tahoma" panose="020B0604030504040204" pitchFamily="34" charset="0"/>
                <a:cs typeface="Tahoma" panose="020B0604030504040204" pitchFamily="34" charset="0"/>
              </a:rPr>
              <a:t>Programme 1 : </a:t>
            </a:r>
            <a:r>
              <a:rPr lang="fr-FR" dirty="0">
                <a:latin typeface="Tahoma" panose="020B0604030504040204" pitchFamily="34" charset="0"/>
                <a:ea typeface="Tahoma" panose="020B0604030504040204" pitchFamily="34" charset="0"/>
                <a:cs typeface="Tahoma" panose="020B0604030504040204" pitchFamily="34" charset="0"/>
              </a:rPr>
              <a:t>« Pilotage et soutien aux services », Responsable : Directeur de la Planification, de l’Administration et des Finances (DPAF)</a:t>
            </a:r>
          </a:p>
          <a:p>
            <a:pPr marL="114300" lvl="1" indent="-342900" algn="just">
              <a:lnSpc>
                <a:spcPct val="150000"/>
              </a:lnSpc>
              <a:spcBef>
                <a:spcPts val="325"/>
              </a:spcBef>
              <a:buFont typeface="Wingdings" panose="05000000000000000000" pitchFamily="2" charset="2"/>
              <a:buChar char="q"/>
              <a:defRPr/>
            </a:pPr>
            <a:r>
              <a:rPr lang="fr-FR" b="1" dirty="0">
                <a:latin typeface="Tahoma" panose="020B0604030504040204" pitchFamily="34" charset="0"/>
                <a:ea typeface="Tahoma" panose="020B0604030504040204" pitchFamily="34" charset="0"/>
                <a:cs typeface="Tahoma" panose="020B0604030504040204" pitchFamily="34" charset="0"/>
              </a:rPr>
              <a:t>Programme 2 : </a:t>
            </a:r>
            <a:r>
              <a:rPr lang="fr-FR" dirty="0">
                <a:latin typeface="Tahoma" panose="020B0604030504040204" pitchFamily="34" charset="0"/>
                <a:ea typeface="Tahoma" panose="020B0604030504040204" pitchFamily="34" charset="0"/>
                <a:cs typeface="Tahoma" panose="020B0604030504040204" pitchFamily="34" charset="0"/>
              </a:rPr>
              <a:t>« Promotion du Travail et de la Sécurité Sociale », Responsable : Directeur Général du Travail (DGT)</a:t>
            </a:r>
          </a:p>
          <a:p>
            <a:pPr marL="114300" lvl="1" indent="-342900" algn="just">
              <a:lnSpc>
                <a:spcPct val="150000"/>
              </a:lnSpc>
              <a:spcBef>
                <a:spcPts val="325"/>
              </a:spcBef>
              <a:buFont typeface="Wingdings" panose="05000000000000000000" pitchFamily="2" charset="2"/>
              <a:buChar char="q"/>
              <a:defRPr/>
            </a:pPr>
            <a:r>
              <a:rPr lang="fr-FR" b="1" dirty="0">
                <a:latin typeface="Tahoma" panose="020B0604030504040204" pitchFamily="34" charset="0"/>
                <a:ea typeface="Tahoma" panose="020B0604030504040204" pitchFamily="34" charset="0"/>
                <a:cs typeface="Tahoma" panose="020B0604030504040204" pitchFamily="34" charset="0"/>
              </a:rPr>
              <a:t>Programme 3 : </a:t>
            </a:r>
            <a:r>
              <a:rPr lang="fr-FR" dirty="0">
                <a:latin typeface="Tahoma" panose="020B0604030504040204" pitchFamily="34" charset="0"/>
                <a:ea typeface="Tahoma" panose="020B0604030504040204" pitchFamily="34" charset="0"/>
                <a:cs typeface="Tahoma" panose="020B0604030504040204" pitchFamily="34" charset="0"/>
              </a:rPr>
              <a:t>« Modernisation de l’Administration publique », Responsable : Directeur Général de la Fonction Publique (DGFP)</a:t>
            </a:r>
            <a:endParaRPr lang="fr-FR" altLang="fr-FR" dirty="0">
              <a:latin typeface="Tahoma" panose="020B0604030504040204" pitchFamily="34" charset="0"/>
              <a:ea typeface="Tahoma" panose="020B0604030504040204" pitchFamily="34" charset="0"/>
              <a:cs typeface="Tahoma" panose="020B0604030504040204" pitchFamily="34" charset="0"/>
            </a:endParaRPr>
          </a:p>
        </p:txBody>
      </p:sp>
      <p:sp>
        <p:nvSpPr>
          <p:cNvPr id="6" name="Text Box 3">
            <a:extLst>
              <a:ext uri="{FF2B5EF4-FFF2-40B4-BE49-F238E27FC236}">
                <a16:creationId xmlns:a16="http://schemas.microsoft.com/office/drawing/2014/main" id="{85304F9C-7679-8296-01AF-6D23C5895A5F}"/>
              </a:ext>
            </a:extLst>
          </p:cNvPr>
          <p:cNvSpPr txBox="1">
            <a:spLocks noChangeArrowheads="1"/>
          </p:cNvSpPr>
          <p:nvPr/>
        </p:nvSpPr>
        <p:spPr bwMode="auto">
          <a:xfrm>
            <a:off x="11791950" y="6390582"/>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6</a:t>
            </a:r>
          </a:p>
        </p:txBody>
      </p:sp>
      <p:pic>
        <p:nvPicPr>
          <p:cNvPr id="11268" name="Image 0" descr="Entête ministère sous Tutelle-01.png">
            <a:extLst>
              <a:ext uri="{FF2B5EF4-FFF2-40B4-BE49-F238E27FC236}">
                <a16:creationId xmlns:a16="http://schemas.microsoft.com/office/drawing/2014/main" id="{3B1B7070-3A8F-E3E8-680D-5587C5EA1B8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re 1">
            <a:extLst>
              <a:ext uri="{FF2B5EF4-FFF2-40B4-BE49-F238E27FC236}">
                <a16:creationId xmlns:a16="http://schemas.microsoft.com/office/drawing/2014/main" id="{3576F3A5-7327-2DB5-369F-644307EAB382}"/>
              </a:ext>
            </a:extLst>
          </p:cNvPr>
          <p:cNvSpPr txBox="1">
            <a:spLocks/>
          </p:cNvSpPr>
          <p:nvPr/>
        </p:nvSpPr>
        <p:spPr bwMode="auto">
          <a:xfrm>
            <a:off x="1173163" y="739775"/>
            <a:ext cx="98456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85738" indent="-31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50000"/>
              </a:lnSpc>
              <a:spcBef>
                <a:spcPct val="0"/>
              </a:spcBef>
              <a:buFontTx/>
              <a:buNone/>
            </a:pPr>
            <a:r>
              <a:rPr lang="fr-FR" altLang="fr-FR" b="1">
                <a:solidFill>
                  <a:srgbClr val="002060"/>
                </a:solidFill>
                <a:latin typeface="Berlin Sans FB Demi" panose="020E0802020502020306" pitchFamily="34" charset="0"/>
                <a:cs typeface="Andalus" pitchFamily="18" charset="0"/>
              </a:rPr>
              <a:t>I.3-Présentation des programmes budgétaires du MTFP</a:t>
            </a:r>
            <a:endParaRPr lang="fr-FR" altLang="fr-FR" b="1" i="1">
              <a:solidFill>
                <a:srgbClr val="002060"/>
              </a:solidFill>
              <a:latin typeface="Berlin Sans FB Demi" panose="020E0802020502020306" pitchFamily="34" charset="0"/>
              <a:cs typeface="Andalus" pitchFamily="18" charset="0"/>
            </a:endParaRPr>
          </a:p>
        </p:txBody>
      </p:sp>
      <p:sp>
        <p:nvSpPr>
          <p:cNvPr id="2" name="Rectangle à coins arrondis 5">
            <a:extLst>
              <a:ext uri="{FF2B5EF4-FFF2-40B4-BE49-F238E27FC236}">
                <a16:creationId xmlns:a16="http://schemas.microsoft.com/office/drawing/2014/main" id="{B1DAB49B-745E-6ED9-D3DB-2760EB25731B}"/>
              </a:ext>
            </a:extLst>
          </p:cNvPr>
          <p:cNvSpPr/>
          <p:nvPr/>
        </p:nvSpPr>
        <p:spPr>
          <a:xfrm>
            <a:off x="336549" y="87189"/>
            <a:ext cx="11496675" cy="531936"/>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I-PRÉSENTATION DU MINISTÈRE DU TRAVAIL ET DE LA FONCTION PUBLIQUE (3/3)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ce réservé du contenu 2">
            <a:extLst>
              <a:ext uri="{FF2B5EF4-FFF2-40B4-BE49-F238E27FC236}">
                <a16:creationId xmlns:a16="http://schemas.microsoft.com/office/drawing/2014/main" id="{F752BBF4-7978-A6A9-7E17-C747206CAE63}"/>
              </a:ext>
            </a:extLst>
          </p:cNvPr>
          <p:cNvGraphicFramePr>
            <a:graphicFrameLocks noGrp="1"/>
          </p:cNvGraphicFramePr>
          <p:nvPr>
            <p:ph idx="1"/>
            <p:extLst>
              <p:ext uri="{D42A27DB-BD31-4B8C-83A1-F6EECF244321}">
                <p14:modId xmlns:p14="http://schemas.microsoft.com/office/powerpoint/2010/main" val="1633405532"/>
              </p:ext>
            </p:extLst>
          </p:nvPr>
        </p:nvGraphicFramePr>
        <p:xfrm>
          <a:off x="303716" y="759499"/>
          <a:ext cx="11666538" cy="4307354"/>
        </p:xfrm>
        <a:graphic>
          <a:graphicData uri="http://schemas.openxmlformats.org/drawingml/2006/table">
            <a:tbl>
              <a:tblPr firstRow="1" bandRow="1">
                <a:tableStyleId>{5C22544A-7EE6-4342-B048-85BDC9FD1C3A}</a:tableStyleId>
              </a:tblPr>
              <a:tblGrid>
                <a:gridCol w="494659">
                  <a:extLst>
                    <a:ext uri="{9D8B030D-6E8A-4147-A177-3AD203B41FA5}">
                      <a16:colId xmlns:a16="http://schemas.microsoft.com/office/drawing/2014/main" val="20000"/>
                    </a:ext>
                  </a:extLst>
                </a:gridCol>
                <a:gridCol w="2369089">
                  <a:extLst>
                    <a:ext uri="{9D8B030D-6E8A-4147-A177-3AD203B41FA5}">
                      <a16:colId xmlns:a16="http://schemas.microsoft.com/office/drawing/2014/main" val="20001"/>
                    </a:ext>
                  </a:extLst>
                </a:gridCol>
                <a:gridCol w="6976995">
                  <a:extLst>
                    <a:ext uri="{9D8B030D-6E8A-4147-A177-3AD203B41FA5}">
                      <a16:colId xmlns:a16="http://schemas.microsoft.com/office/drawing/2014/main" val="20002"/>
                    </a:ext>
                  </a:extLst>
                </a:gridCol>
                <a:gridCol w="1825795">
                  <a:extLst>
                    <a:ext uri="{9D8B030D-6E8A-4147-A177-3AD203B41FA5}">
                      <a16:colId xmlns:a16="http://schemas.microsoft.com/office/drawing/2014/main" val="20003"/>
                    </a:ext>
                  </a:extLst>
                </a:gridCol>
              </a:tblGrid>
              <a:tr h="652630">
                <a:tc>
                  <a:txBody>
                    <a:bodyPr/>
                    <a:lstStyle/>
                    <a:p>
                      <a:pPr algn="ct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800"/>
                        </a:spcAft>
                      </a:pP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RECOMMANDATIONS</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800"/>
                        </a:spcAft>
                      </a:pP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NIVEAU DE MISE EN ŒUVRE </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800"/>
                        </a:spcAft>
                      </a:pP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OBSERVATIONS</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4724">
                <a:tc>
                  <a:txBody>
                    <a:bodyPr/>
                    <a:lstStyle/>
                    <a:p>
                      <a:pPr algn="ctr"/>
                      <a:r>
                        <a:rPr lang="fr-FR" sz="2200" b="1"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endParaRPr lang="fr-BJ" sz="2200" b="1" kern="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Procéder au reversement effectif des 3000 AME prévu dans la loi des finances, gestion 2025</a:t>
                      </a:r>
                      <a:endParaRPr lang="fr-BJ"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Organisation de plusieurs séances de travail avec toutes les parties prenantes </a:t>
                      </a:r>
                      <a:r>
                        <a:rPr lang="fr-FR" alt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(MTFP, MEF, MEMP, MESTFP)</a:t>
                      </a:r>
                      <a:r>
                        <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 Le sujet est toujours en cours d’examen au niveau du Gouvernement. </a:t>
                      </a:r>
                      <a:endParaRPr lang="fr-FR" sz="2400" kern="12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indent="0" algn="just" defTabSz="914400" rtl="0" eaLnBrk="1" latinLnBrk="0" hangingPunct="1">
                        <a:buFont typeface="Wingdings" panose="05000000000000000000" pitchFamily="2" charset="2"/>
                        <a:buNone/>
                      </a:pPr>
                      <a:endPar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fr-FR" sz="2200" kern="1200"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marL="91434" marR="9143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Rectangle à coins arrondis 4">
            <a:extLst>
              <a:ext uri="{FF2B5EF4-FFF2-40B4-BE49-F238E27FC236}">
                <a16:creationId xmlns:a16="http://schemas.microsoft.com/office/drawing/2014/main" id="{AA23B9CE-6B85-9EDF-BA4A-85EFA21765F1}"/>
              </a:ext>
            </a:extLst>
          </p:cNvPr>
          <p:cNvSpPr/>
          <p:nvPr/>
        </p:nvSpPr>
        <p:spPr>
          <a:xfrm>
            <a:off x="1860996" y="71845"/>
            <a:ext cx="8731875" cy="450244"/>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II-RAPPEL DES RECOMMANDATIONS DE 2025 (1/3) </a:t>
            </a:r>
          </a:p>
        </p:txBody>
      </p:sp>
      <p:sp>
        <p:nvSpPr>
          <p:cNvPr id="6" name="Text Box 3">
            <a:extLst>
              <a:ext uri="{FF2B5EF4-FFF2-40B4-BE49-F238E27FC236}">
                <a16:creationId xmlns:a16="http://schemas.microsoft.com/office/drawing/2014/main" id="{237CA290-D6D8-CDAA-44F6-B86905ADFE95}"/>
              </a:ext>
            </a:extLst>
          </p:cNvPr>
          <p:cNvSpPr txBox="1">
            <a:spLocks noChangeArrowheads="1"/>
          </p:cNvSpPr>
          <p:nvPr/>
        </p:nvSpPr>
        <p:spPr bwMode="auto">
          <a:xfrm>
            <a:off x="11772900" y="6383338"/>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7</a:t>
            </a:r>
          </a:p>
        </p:txBody>
      </p:sp>
      <p:pic>
        <p:nvPicPr>
          <p:cNvPr id="12311" name="Image 0" descr="Entête ministère sous Tutelle-01.png">
            <a:extLst>
              <a:ext uri="{FF2B5EF4-FFF2-40B4-BE49-F238E27FC236}">
                <a16:creationId xmlns:a16="http://schemas.microsoft.com/office/drawing/2014/main" id="{12C97C6E-9B72-27C5-84D9-D35C2463E22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ce réservé du contenu 2">
            <a:extLst>
              <a:ext uri="{FF2B5EF4-FFF2-40B4-BE49-F238E27FC236}">
                <a16:creationId xmlns:a16="http://schemas.microsoft.com/office/drawing/2014/main" id="{F767C748-3081-5439-C093-C0CE9AD94EF8}"/>
              </a:ext>
            </a:extLst>
          </p:cNvPr>
          <p:cNvGraphicFramePr>
            <a:graphicFrameLocks noGrp="1"/>
          </p:cNvGraphicFramePr>
          <p:nvPr>
            <p:ph idx="1"/>
            <p:extLst>
              <p:ext uri="{D42A27DB-BD31-4B8C-83A1-F6EECF244321}">
                <p14:modId xmlns:p14="http://schemas.microsoft.com/office/powerpoint/2010/main" val="3764110289"/>
              </p:ext>
            </p:extLst>
          </p:nvPr>
        </p:nvGraphicFramePr>
        <p:xfrm>
          <a:off x="267425" y="582613"/>
          <a:ext cx="11620500" cy="5634037"/>
        </p:xfrm>
        <a:graphic>
          <a:graphicData uri="http://schemas.openxmlformats.org/drawingml/2006/table">
            <a:tbl>
              <a:tblPr firstRow="1" bandRow="1">
                <a:tableStyleId>{5C22544A-7EE6-4342-B048-85BDC9FD1C3A}</a:tableStyleId>
              </a:tblPr>
              <a:tblGrid>
                <a:gridCol w="446943">
                  <a:extLst>
                    <a:ext uri="{9D8B030D-6E8A-4147-A177-3AD203B41FA5}">
                      <a16:colId xmlns:a16="http://schemas.microsoft.com/office/drawing/2014/main" val="20000"/>
                    </a:ext>
                  </a:extLst>
                </a:gridCol>
                <a:gridCol w="2734861">
                  <a:extLst>
                    <a:ext uri="{9D8B030D-6E8A-4147-A177-3AD203B41FA5}">
                      <a16:colId xmlns:a16="http://schemas.microsoft.com/office/drawing/2014/main" val="20001"/>
                    </a:ext>
                  </a:extLst>
                </a:gridCol>
                <a:gridCol w="6342323">
                  <a:extLst>
                    <a:ext uri="{9D8B030D-6E8A-4147-A177-3AD203B41FA5}">
                      <a16:colId xmlns:a16="http://schemas.microsoft.com/office/drawing/2014/main" val="20002"/>
                    </a:ext>
                  </a:extLst>
                </a:gridCol>
                <a:gridCol w="2096373">
                  <a:extLst>
                    <a:ext uri="{9D8B030D-6E8A-4147-A177-3AD203B41FA5}">
                      <a16:colId xmlns:a16="http://schemas.microsoft.com/office/drawing/2014/main" val="20003"/>
                    </a:ext>
                  </a:extLst>
                </a:gridCol>
              </a:tblGrid>
              <a:tr h="680974">
                <a:tc>
                  <a:txBody>
                    <a:bodyPr/>
                    <a:lstStyle/>
                    <a:p>
                      <a:pPr marL="0" algn="ctr" defTabSz="914400" rtl="0" eaLnBrk="1" latinLnBrk="0" hangingPunct="1">
                        <a:lnSpc>
                          <a:spcPct val="150000"/>
                        </a:lnSpc>
                        <a:spcAft>
                          <a:spcPts val="800"/>
                        </a:spcAft>
                      </a:pPr>
                      <a:r>
                        <a:rPr lang="fr-FR" sz="18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a:t>
                      </a:r>
                      <a:endParaRPr lang="fr-BJ" sz="18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91446" marR="91446" marT="45631" marB="45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Aft>
                          <a:spcPts val="800"/>
                        </a:spcAft>
                      </a:pP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RECOMMANDATIONS</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Aft>
                          <a:spcPts val="800"/>
                        </a:spcAft>
                      </a:pP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NIVEAU</a:t>
                      </a:r>
                      <a:r>
                        <a:rPr lang="fr-FR" sz="18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DE MISE EN ŒUVRE </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800"/>
                        </a:spcAft>
                      </a:pP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OBSERVATIONS</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53063">
                <a:tc>
                  <a:txBody>
                    <a:bodyPr/>
                    <a:lstStyle/>
                    <a:p>
                      <a:pPr algn="ctr"/>
                      <a:r>
                        <a:rPr lang="fr-FR" sz="2000" b="1"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endParaRPr lang="fr-BJ" sz="2000" b="1" kern="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1446" marR="91446" marT="45631" marB="45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r>
                        <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Procéder au déploiement des 27 ACDPE omis lors de la réintégration des ACDPE grévistes de 2019</a:t>
                      </a:r>
                      <a:endParaRPr lang="fr-BJ"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631" marB="45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defTabSz="914400" rtl="0" eaLnBrk="1" latinLnBrk="0" hangingPunct="1">
                        <a:lnSpc>
                          <a:spcPct val="150000"/>
                        </a:lnSpc>
                        <a:buFontTx/>
                        <a:buNone/>
                      </a:pPr>
                      <a:r>
                        <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Sur vingt-sept (27) ACDPE omis lors de la réintégration : </a:t>
                      </a:r>
                    </a:p>
                    <a:p>
                      <a:pPr marL="342900" lvl="0" indent="-342900" algn="just" defTabSz="914400" rtl="0" eaLnBrk="1" latinLnBrk="0" hangingPunct="1">
                        <a:lnSpc>
                          <a:spcPct val="150000"/>
                        </a:lnSpc>
                        <a:buFont typeface="Wingdings" panose="05000000000000000000" pitchFamily="2" charset="2"/>
                        <a:buChar char="§"/>
                      </a:pPr>
                      <a:r>
                        <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quatorze (14) agents ont repris service et ont été redéployés et au profit desquels quatorze (14) projets d’arrêtés portant rupture de contrat administratif ont été pris ; </a:t>
                      </a:r>
                    </a:p>
                    <a:p>
                      <a:pPr marL="342900" lvl="0" indent="-342900" algn="just" defTabSz="914400" rtl="0" eaLnBrk="1" latinLnBrk="0" hangingPunct="1">
                        <a:lnSpc>
                          <a:spcPct val="150000"/>
                        </a:lnSpc>
                        <a:buFont typeface="Wingdings" panose="05000000000000000000" pitchFamily="2" charset="2"/>
                        <a:buChar char="§"/>
                      </a:pPr>
                      <a:r>
                        <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13 agents n’ont pas repris service.</a:t>
                      </a:r>
                    </a:p>
                  </a:txBody>
                  <a:tcPr marL="91446" marR="91446" marT="45631" marB="45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just" defTabSz="914400" rtl="0" eaLnBrk="1" latinLnBrk="0" hangingPunct="1">
                        <a:lnSpc>
                          <a:spcPct val="150000"/>
                        </a:lnSpc>
                      </a:pPr>
                      <a:endParaRPr lang="fr-FR" sz="2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6" marR="91446" marT="45631" marB="456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Rectangle à coins arrondis 4">
            <a:extLst>
              <a:ext uri="{FF2B5EF4-FFF2-40B4-BE49-F238E27FC236}">
                <a16:creationId xmlns:a16="http://schemas.microsoft.com/office/drawing/2014/main" id="{48C18164-43E2-CEA2-5719-99E4BCC82423}"/>
              </a:ext>
            </a:extLst>
          </p:cNvPr>
          <p:cNvSpPr/>
          <p:nvPr/>
        </p:nvSpPr>
        <p:spPr>
          <a:xfrm>
            <a:off x="1860996" y="71845"/>
            <a:ext cx="8731875" cy="450244"/>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II-RAPPEL DES RECOMMANDATIONS DE 2025 (2/3) </a:t>
            </a:r>
          </a:p>
        </p:txBody>
      </p:sp>
      <p:pic>
        <p:nvPicPr>
          <p:cNvPr id="13334" name="Image 0" descr="Entête ministère sous Tutelle-01.png">
            <a:extLst>
              <a:ext uri="{FF2B5EF4-FFF2-40B4-BE49-F238E27FC236}">
                <a16:creationId xmlns:a16="http://schemas.microsoft.com/office/drawing/2014/main" id="{71132F03-A482-CB45-4E2E-323A66A76B5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a:extLst>
              <a:ext uri="{FF2B5EF4-FFF2-40B4-BE49-F238E27FC236}">
                <a16:creationId xmlns:a16="http://schemas.microsoft.com/office/drawing/2014/main" id="{877C9753-5478-EDD0-38B0-83BD7CADB0C9}"/>
              </a:ext>
            </a:extLst>
          </p:cNvPr>
          <p:cNvSpPr txBox="1">
            <a:spLocks noChangeArrowheads="1"/>
          </p:cNvSpPr>
          <p:nvPr/>
        </p:nvSpPr>
        <p:spPr bwMode="auto">
          <a:xfrm>
            <a:off x="11795125" y="6361113"/>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ce réservé du contenu 2">
            <a:extLst>
              <a:ext uri="{FF2B5EF4-FFF2-40B4-BE49-F238E27FC236}">
                <a16:creationId xmlns:a16="http://schemas.microsoft.com/office/drawing/2014/main" id="{6F74CCAB-4173-DF38-147F-CF1860ECEE8C}"/>
              </a:ext>
            </a:extLst>
          </p:cNvPr>
          <p:cNvGraphicFramePr>
            <a:graphicFrameLocks noGrp="1"/>
          </p:cNvGraphicFramePr>
          <p:nvPr>
            <p:ph idx="1"/>
            <p:extLst>
              <p:ext uri="{D42A27DB-BD31-4B8C-83A1-F6EECF244321}">
                <p14:modId xmlns:p14="http://schemas.microsoft.com/office/powerpoint/2010/main" val="4138432305"/>
              </p:ext>
            </p:extLst>
          </p:nvPr>
        </p:nvGraphicFramePr>
        <p:xfrm>
          <a:off x="174625" y="695325"/>
          <a:ext cx="11666538" cy="5432425"/>
        </p:xfrm>
        <a:graphic>
          <a:graphicData uri="http://schemas.openxmlformats.org/drawingml/2006/table">
            <a:tbl>
              <a:tblPr firstRow="1" bandRow="1">
                <a:tableStyleId>{5C22544A-7EE6-4342-B048-85BDC9FD1C3A}</a:tableStyleId>
              </a:tblPr>
              <a:tblGrid>
                <a:gridCol w="449319">
                  <a:extLst>
                    <a:ext uri="{9D8B030D-6E8A-4147-A177-3AD203B41FA5}">
                      <a16:colId xmlns:a16="http://schemas.microsoft.com/office/drawing/2014/main" val="20000"/>
                    </a:ext>
                  </a:extLst>
                </a:gridCol>
                <a:gridCol w="2414429">
                  <a:extLst>
                    <a:ext uri="{9D8B030D-6E8A-4147-A177-3AD203B41FA5}">
                      <a16:colId xmlns:a16="http://schemas.microsoft.com/office/drawing/2014/main" val="20001"/>
                    </a:ext>
                  </a:extLst>
                </a:gridCol>
                <a:gridCol w="6643508">
                  <a:extLst>
                    <a:ext uri="{9D8B030D-6E8A-4147-A177-3AD203B41FA5}">
                      <a16:colId xmlns:a16="http://schemas.microsoft.com/office/drawing/2014/main" val="20002"/>
                    </a:ext>
                  </a:extLst>
                </a:gridCol>
                <a:gridCol w="2159282">
                  <a:extLst>
                    <a:ext uri="{9D8B030D-6E8A-4147-A177-3AD203B41FA5}">
                      <a16:colId xmlns:a16="http://schemas.microsoft.com/office/drawing/2014/main" val="20003"/>
                    </a:ext>
                  </a:extLst>
                </a:gridCol>
              </a:tblGrid>
              <a:tr h="660171">
                <a:tc>
                  <a:txBody>
                    <a:bodyPr/>
                    <a:lstStyle/>
                    <a:p>
                      <a:pPr algn="ct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91434" marR="914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Aft>
                          <a:spcPts val="800"/>
                        </a:spcAft>
                      </a:pP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RECOMMANDATIONS</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800"/>
                        </a:spcAft>
                      </a:pP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NIVEAU DE MISE EN ŒUVRE </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800"/>
                        </a:spcAft>
                      </a:pPr>
                      <a:r>
                        <a:rPr lang="fr-FR"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OBSERVATIONS</a:t>
                      </a:r>
                      <a:endParaRPr lang="fr-BJ" sz="1600" b="1"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772254">
                <a:tc>
                  <a:txBody>
                    <a:bodyPr/>
                    <a:lstStyle/>
                    <a:p>
                      <a:pPr algn="ctr"/>
                      <a:r>
                        <a:rPr lang="fr-FR" sz="2200" b="1" kern="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endParaRPr lang="fr-BJ" sz="2200" b="1" kern="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1434" marR="914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defTabSz="914400" rtl="0" eaLnBrk="1" latinLnBrk="0" hangingPunct="1">
                        <a:lnSpc>
                          <a:spcPct val="150000"/>
                        </a:lnSpc>
                        <a:buFont typeface="Wingdings" panose="05000000000000000000" pitchFamily="2" charset="2"/>
                        <a:buNone/>
                      </a:pPr>
                      <a:r>
                        <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Doter les directions départementales en matériels roulants</a:t>
                      </a:r>
                      <a:endParaRPr lang="fr-BJ"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34" marR="914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defTabSz="914400" rtl="0" eaLnBrk="1" latinLnBrk="0" hangingPunct="1">
                        <a:lnSpc>
                          <a:spcPct val="150000"/>
                        </a:lnSpc>
                        <a:buFont typeface="Wingdings" panose="05000000000000000000" pitchFamily="2" charset="2"/>
                        <a:buNone/>
                      </a:pPr>
                      <a:r>
                        <a:rPr lang="fr-FR"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Au cours de la gestion budgétaire, le MTFP a passé commande de sept (07) véhicules au profit des structures du ministère notamment les DDTFP. A ce jour, cinq (05) véhicules ont déjà été réceptionnés. La procédure de commande du complément de véhicules se poursuit avec AGLO.</a:t>
                      </a:r>
                    </a:p>
                  </a:txBody>
                  <a:tcPr marL="91434" marR="914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defTabSz="914400" rtl="0" eaLnBrk="1" latinLnBrk="0" hangingPunct="1">
                        <a:lnSpc>
                          <a:spcPct val="150000"/>
                        </a:lnSpc>
                        <a:buFont typeface="Wingdings" panose="05000000000000000000" pitchFamily="2" charset="2"/>
                        <a:buChar char="§"/>
                      </a:pPr>
                      <a:endParaRPr lang="fr-FR" sz="2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34" marR="914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Rectangle à coins arrondis 4">
            <a:extLst>
              <a:ext uri="{FF2B5EF4-FFF2-40B4-BE49-F238E27FC236}">
                <a16:creationId xmlns:a16="http://schemas.microsoft.com/office/drawing/2014/main" id="{102F949B-58EA-E36D-F04C-3EAFE3DC7B58}"/>
              </a:ext>
            </a:extLst>
          </p:cNvPr>
          <p:cNvSpPr/>
          <p:nvPr/>
        </p:nvSpPr>
        <p:spPr>
          <a:xfrm>
            <a:off x="1860996" y="71845"/>
            <a:ext cx="8731875" cy="450244"/>
          </a:xfrm>
          <a:prstGeom prst="roundRect">
            <a:avLst>
              <a:gd name="adj" fmla="val 10000"/>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defRPr/>
            </a:pPr>
            <a:r>
              <a:rPr lang="fr-FR" sz="2000" dirty="0">
                <a:latin typeface="Berlin Sans FB Demi" panose="020E0802020502020306" pitchFamily="34" charset="0"/>
              </a:rPr>
              <a:t>  II-RAPPEL DES RECOMMANDATIONS DE 2025 (3/3) </a:t>
            </a:r>
          </a:p>
        </p:txBody>
      </p:sp>
      <p:sp>
        <p:nvSpPr>
          <p:cNvPr id="6" name="Text Box 3">
            <a:extLst>
              <a:ext uri="{FF2B5EF4-FFF2-40B4-BE49-F238E27FC236}">
                <a16:creationId xmlns:a16="http://schemas.microsoft.com/office/drawing/2014/main" id="{FD9041A7-D265-0186-31A1-6246FD455D6A}"/>
              </a:ext>
            </a:extLst>
          </p:cNvPr>
          <p:cNvSpPr txBox="1">
            <a:spLocks noChangeArrowheads="1"/>
          </p:cNvSpPr>
          <p:nvPr/>
        </p:nvSpPr>
        <p:spPr bwMode="auto">
          <a:xfrm>
            <a:off x="11761565" y="6415088"/>
            <a:ext cx="431800" cy="307975"/>
          </a:xfrm>
          <a:prstGeom prst="rect">
            <a:avLst/>
          </a:prstGeom>
          <a:noFill/>
          <a:ln>
            <a:noFill/>
          </a:ln>
        </p:spPr>
        <p:txBody>
          <a:bodyPr lIns="91427" tIns="45713" rIns="91427" bIns="4571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fr-FR" sz="1400" b="1" dirty="0">
                <a:solidFill>
                  <a:schemeClr val="accent3">
                    <a:lumMod val="50000"/>
                  </a:schemeClr>
                </a:solidFill>
                <a:latin typeface="Berlin Sans FB Demi" panose="020E0802020502020306" pitchFamily="34" charset="0"/>
              </a:rPr>
              <a:t>9</a:t>
            </a:r>
          </a:p>
        </p:txBody>
      </p:sp>
      <p:pic>
        <p:nvPicPr>
          <p:cNvPr id="14359" name="Image 0" descr="Entête ministère sous Tutelle-01.png">
            <a:extLst>
              <a:ext uri="{FF2B5EF4-FFF2-40B4-BE49-F238E27FC236}">
                <a16:creationId xmlns:a16="http://schemas.microsoft.com/office/drawing/2014/main" id="{D572E837-AFD5-8B00-5D1E-33A86B4CA6A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6678613"/>
            <a:ext cx="12492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3071</Words>
  <Application>Microsoft Office PowerPoint</Application>
  <PresentationFormat>Grand écran</PresentationFormat>
  <Paragraphs>468</Paragraphs>
  <Slides>29</Slides>
  <Notes>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29</vt:i4>
      </vt:variant>
    </vt:vector>
  </HeadingPairs>
  <TitlesOfParts>
    <vt:vector size="40" baseType="lpstr">
      <vt:lpstr>Arial</vt:lpstr>
      <vt:lpstr>Berlin Sans FB Demi</vt:lpstr>
      <vt:lpstr>Calibri</vt:lpstr>
      <vt:lpstr>Calibri Light</vt:lpstr>
      <vt:lpstr>Century Schoolbook</vt:lpstr>
      <vt:lpstr>Garamond</vt:lpstr>
      <vt:lpstr>Tahoma</vt:lpstr>
      <vt:lpstr>Tempus Sans ITC</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 Aristide VITOULEY [Fonction Publique]</dc:creator>
  <cp:lastModifiedBy>M.E Aristide VITOULEY [Fonction Publique]</cp:lastModifiedBy>
  <cp:revision>5</cp:revision>
  <dcterms:created xsi:type="dcterms:W3CDTF">2025-11-18T03:15:14Z</dcterms:created>
  <dcterms:modified xsi:type="dcterms:W3CDTF">2025-11-18T08:20:55Z</dcterms:modified>
</cp:coreProperties>
</file>